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Figtree Black" panose="020B0604020202020204" charset="0"/>
      <p:bold r:id="rId21"/>
      <p:boldItalic r:id="rId22"/>
    </p:embeddedFont>
    <p:embeddedFont>
      <p:font typeface="Fira Code" panose="020B0809050000020004" pitchFamily="49" charset="0"/>
      <p:regular r:id="rId23"/>
      <p:bold r:id="rId24"/>
    </p:embeddedFont>
    <p:embeddedFont>
      <p:font typeface="Hanken Grotesk" panose="020B060402020202020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Lobster" panose="00000500000000000000" pitchFamily="2" charset="0"/>
      <p:regular r:id="rId33"/>
    </p:embeddedFont>
    <p:embeddedFont>
      <p:font typeface="Nunito Light" pitchFamily="2" charset="0"/>
      <p:regular r:id="rId34"/>
      <p: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7B00"/>
    <a:srgbClr val="DE6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4B8EFD-11F8-46CC-8326-14EF69767F2F}" v="3" dt="2024-08-07T22:24:20.484"/>
  </p1510:revLst>
</p1510:revInfo>
</file>

<file path=ppt/tableStyles.xml><?xml version="1.0" encoding="utf-8"?>
<a:tblStyleLst xmlns:a="http://schemas.openxmlformats.org/drawingml/2006/main" def="{85714718-F84A-4435-AE0B-A721CB336556}">
  <a:tblStyle styleId="{85714718-F84A-4435-AE0B-A721CB33655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02"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wton, Morgan O. (GSFC-6062)[Intern]" userId="c7356b62-1411-4d23-9ee7-679c271141af" providerId="ADAL" clId="{D64B8EFD-11F8-46CC-8326-14EF69767F2F}"/>
    <pc:docChg chg="undo custSel modSld">
      <pc:chgData name="Newton, Morgan O. (GSFC-6062)[Intern]" userId="c7356b62-1411-4d23-9ee7-679c271141af" providerId="ADAL" clId="{D64B8EFD-11F8-46CC-8326-14EF69767F2F}" dt="2024-08-07T23:06:40.464" v="267" actId="20577"/>
      <pc:docMkLst>
        <pc:docMk/>
      </pc:docMkLst>
      <pc:sldChg chg="modSp mod">
        <pc:chgData name="Newton, Morgan O. (GSFC-6062)[Intern]" userId="c7356b62-1411-4d23-9ee7-679c271141af" providerId="ADAL" clId="{D64B8EFD-11F8-46CC-8326-14EF69767F2F}" dt="2024-08-07T22:06:33.799" v="0" actId="255"/>
        <pc:sldMkLst>
          <pc:docMk/>
          <pc:sldMk cId="0" sldId="256"/>
        </pc:sldMkLst>
        <pc:spChg chg="mod">
          <ac:chgData name="Newton, Morgan O. (GSFC-6062)[Intern]" userId="c7356b62-1411-4d23-9ee7-679c271141af" providerId="ADAL" clId="{D64B8EFD-11F8-46CC-8326-14EF69767F2F}" dt="2024-08-07T22:06:33.799" v="0" actId="255"/>
          <ac:spMkLst>
            <pc:docMk/>
            <pc:sldMk cId="0" sldId="256"/>
            <ac:spMk id="283" creationId="{00000000-0000-0000-0000-000000000000}"/>
          </ac:spMkLst>
        </pc:spChg>
      </pc:sldChg>
      <pc:sldChg chg="modSp mod">
        <pc:chgData name="Newton, Morgan O. (GSFC-6062)[Intern]" userId="c7356b62-1411-4d23-9ee7-679c271141af" providerId="ADAL" clId="{D64B8EFD-11F8-46CC-8326-14EF69767F2F}" dt="2024-08-07T23:00:32.989" v="264" actId="1076"/>
        <pc:sldMkLst>
          <pc:docMk/>
          <pc:sldMk cId="0" sldId="257"/>
        </pc:sldMkLst>
        <pc:spChg chg="mod">
          <ac:chgData name="Newton, Morgan O. (GSFC-6062)[Intern]" userId="c7356b62-1411-4d23-9ee7-679c271141af" providerId="ADAL" clId="{D64B8EFD-11F8-46CC-8326-14EF69767F2F}" dt="2024-08-07T23:00:32.989" v="264" actId="1076"/>
          <ac:spMkLst>
            <pc:docMk/>
            <pc:sldMk cId="0" sldId="257"/>
            <ac:spMk id="302" creationId="{00000000-0000-0000-0000-000000000000}"/>
          </ac:spMkLst>
        </pc:spChg>
        <pc:spChg chg="mod">
          <ac:chgData name="Newton, Morgan O. (GSFC-6062)[Intern]" userId="c7356b62-1411-4d23-9ee7-679c271141af" providerId="ADAL" clId="{D64B8EFD-11F8-46CC-8326-14EF69767F2F}" dt="2024-08-07T23:00:30.259" v="263" actId="1076"/>
          <ac:spMkLst>
            <pc:docMk/>
            <pc:sldMk cId="0" sldId="257"/>
            <ac:spMk id="308" creationId="{00000000-0000-0000-0000-000000000000}"/>
          </ac:spMkLst>
        </pc:spChg>
      </pc:sldChg>
      <pc:sldChg chg="modSp mod modNotesTx">
        <pc:chgData name="Newton, Morgan O. (GSFC-6062)[Intern]" userId="c7356b62-1411-4d23-9ee7-679c271141af" providerId="ADAL" clId="{D64B8EFD-11F8-46CC-8326-14EF69767F2F}" dt="2024-08-07T22:11:19.049" v="3" actId="20577"/>
        <pc:sldMkLst>
          <pc:docMk/>
          <pc:sldMk cId="0" sldId="262"/>
        </pc:sldMkLst>
        <pc:spChg chg="mod">
          <ac:chgData name="Newton, Morgan O. (GSFC-6062)[Intern]" userId="c7356b62-1411-4d23-9ee7-679c271141af" providerId="ADAL" clId="{D64B8EFD-11F8-46CC-8326-14EF69767F2F}" dt="2024-08-07T22:10:57.314" v="1" actId="20577"/>
          <ac:spMkLst>
            <pc:docMk/>
            <pc:sldMk cId="0" sldId="262"/>
            <ac:spMk id="356" creationId="{00000000-0000-0000-0000-000000000000}"/>
          </ac:spMkLst>
        </pc:spChg>
      </pc:sldChg>
      <pc:sldChg chg="modSp mod">
        <pc:chgData name="Newton, Morgan O. (GSFC-6062)[Intern]" userId="c7356b62-1411-4d23-9ee7-679c271141af" providerId="ADAL" clId="{D64B8EFD-11F8-46CC-8326-14EF69767F2F}" dt="2024-08-07T22:15:25.813" v="5" actId="14100"/>
        <pc:sldMkLst>
          <pc:docMk/>
          <pc:sldMk cId="0" sldId="264"/>
        </pc:sldMkLst>
        <pc:spChg chg="mod">
          <ac:chgData name="Newton, Morgan O. (GSFC-6062)[Intern]" userId="c7356b62-1411-4d23-9ee7-679c271141af" providerId="ADAL" clId="{D64B8EFD-11F8-46CC-8326-14EF69767F2F}" dt="2024-08-07T22:15:25.813" v="5" actId="14100"/>
          <ac:spMkLst>
            <pc:docMk/>
            <pc:sldMk cId="0" sldId="264"/>
            <ac:spMk id="373" creationId="{00000000-0000-0000-0000-000000000000}"/>
          </ac:spMkLst>
        </pc:spChg>
      </pc:sldChg>
      <pc:sldChg chg="modSp mod">
        <pc:chgData name="Newton, Morgan O. (GSFC-6062)[Intern]" userId="c7356b62-1411-4d23-9ee7-679c271141af" providerId="ADAL" clId="{D64B8EFD-11F8-46CC-8326-14EF69767F2F}" dt="2024-08-07T22:59:46.233" v="260" actId="20577"/>
        <pc:sldMkLst>
          <pc:docMk/>
          <pc:sldMk cId="0" sldId="265"/>
        </pc:sldMkLst>
        <pc:spChg chg="mod">
          <ac:chgData name="Newton, Morgan O. (GSFC-6062)[Intern]" userId="c7356b62-1411-4d23-9ee7-679c271141af" providerId="ADAL" clId="{D64B8EFD-11F8-46CC-8326-14EF69767F2F}" dt="2024-08-07T22:59:46.233" v="260" actId="20577"/>
          <ac:spMkLst>
            <pc:docMk/>
            <pc:sldMk cId="0" sldId="265"/>
            <ac:spMk id="384" creationId="{00000000-0000-0000-0000-000000000000}"/>
          </ac:spMkLst>
        </pc:spChg>
      </pc:sldChg>
      <pc:sldChg chg="modSp mod">
        <pc:chgData name="Newton, Morgan O. (GSFC-6062)[Intern]" userId="c7356b62-1411-4d23-9ee7-679c271141af" providerId="ADAL" clId="{D64B8EFD-11F8-46CC-8326-14EF69767F2F}" dt="2024-08-07T22:15:44.755" v="6" actId="14100"/>
        <pc:sldMkLst>
          <pc:docMk/>
          <pc:sldMk cId="0" sldId="266"/>
        </pc:sldMkLst>
        <pc:spChg chg="mod">
          <ac:chgData name="Newton, Morgan O. (GSFC-6062)[Intern]" userId="c7356b62-1411-4d23-9ee7-679c271141af" providerId="ADAL" clId="{D64B8EFD-11F8-46CC-8326-14EF69767F2F}" dt="2024-08-07T22:15:44.755" v="6" actId="14100"/>
          <ac:spMkLst>
            <pc:docMk/>
            <pc:sldMk cId="0" sldId="266"/>
            <ac:spMk id="399" creationId="{00000000-0000-0000-0000-000000000000}"/>
          </ac:spMkLst>
        </pc:spChg>
      </pc:sldChg>
      <pc:sldChg chg="modSp mod">
        <pc:chgData name="Newton, Morgan O. (GSFC-6062)[Intern]" userId="c7356b62-1411-4d23-9ee7-679c271141af" providerId="ADAL" clId="{D64B8EFD-11F8-46CC-8326-14EF69767F2F}" dt="2024-08-07T22:58:41.193" v="249" actId="1076"/>
        <pc:sldMkLst>
          <pc:docMk/>
          <pc:sldMk cId="0" sldId="269"/>
        </pc:sldMkLst>
        <pc:spChg chg="mod">
          <ac:chgData name="Newton, Morgan O. (GSFC-6062)[Intern]" userId="c7356b62-1411-4d23-9ee7-679c271141af" providerId="ADAL" clId="{D64B8EFD-11F8-46CC-8326-14EF69767F2F}" dt="2024-08-07T22:58:41.193" v="249" actId="1076"/>
          <ac:spMkLst>
            <pc:docMk/>
            <pc:sldMk cId="0" sldId="269"/>
            <ac:spMk id="436" creationId="{00000000-0000-0000-0000-000000000000}"/>
          </ac:spMkLst>
        </pc:spChg>
      </pc:sldChg>
      <pc:sldChg chg="modSp mod">
        <pc:chgData name="Newton, Morgan O. (GSFC-6062)[Intern]" userId="c7356b62-1411-4d23-9ee7-679c271141af" providerId="ADAL" clId="{D64B8EFD-11F8-46CC-8326-14EF69767F2F}" dt="2024-08-07T22:58:17.864" v="248" actId="1076"/>
        <pc:sldMkLst>
          <pc:docMk/>
          <pc:sldMk cId="0" sldId="270"/>
        </pc:sldMkLst>
        <pc:spChg chg="mod">
          <ac:chgData name="Newton, Morgan O. (GSFC-6062)[Intern]" userId="c7356b62-1411-4d23-9ee7-679c271141af" providerId="ADAL" clId="{D64B8EFD-11F8-46CC-8326-14EF69767F2F}" dt="2024-08-07T22:58:17.864" v="248" actId="1076"/>
          <ac:spMkLst>
            <pc:docMk/>
            <pc:sldMk cId="0" sldId="270"/>
            <ac:spMk id="446" creationId="{00000000-0000-0000-0000-000000000000}"/>
          </ac:spMkLst>
        </pc:spChg>
        <pc:spChg chg="mod">
          <ac:chgData name="Newton, Morgan O. (GSFC-6062)[Intern]" userId="c7356b62-1411-4d23-9ee7-679c271141af" providerId="ADAL" clId="{D64B8EFD-11F8-46CC-8326-14EF69767F2F}" dt="2024-08-07T22:17:37.547" v="39" actId="20577"/>
          <ac:spMkLst>
            <pc:docMk/>
            <pc:sldMk cId="0" sldId="270"/>
            <ac:spMk id="447" creationId="{00000000-0000-0000-0000-000000000000}"/>
          </ac:spMkLst>
        </pc:spChg>
        <pc:spChg chg="mod">
          <ac:chgData name="Newton, Morgan O. (GSFC-6062)[Intern]" userId="c7356b62-1411-4d23-9ee7-679c271141af" providerId="ADAL" clId="{D64B8EFD-11F8-46CC-8326-14EF69767F2F}" dt="2024-08-07T22:17:06.006" v="35" actId="1076"/>
          <ac:spMkLst>
            <pc:docMk/>
            <pc:sldMk cId="0" sldId="270"/>
            <ac:spMk id="450" creationId="{00000000-0000-0000-0000-000000000000}"/>
          </ac:spMkLst>
        </pc:spChg>
      </pc:sldChg>
      <pc:sldChg chg="addSp delSp modSp mod">
        <pc:chgData name="Newton, Morgan O. (GSFC-6062)[Intern]" userId="c7356b62-1411-4d23-9ee7-679c271141af" providerId="ADAL" clId="{D64B8EFD-11F8-46CC-8326-14EF69767F2F}" dt="2024-08-07T23:06:40.464" v="267" actId="20577"/>
        <pc:sldMkLst>
          <pc:docMk/>
          <pc:sldMk cId="0" sldId="271"/>
        </pc:sldMkLst>
        <pc:spChg chg="add del mod">
          <ac:chgData name="Newton, Morgan O. (GSFC-6062)[Intern]" userId="c7356b62-1411-4d23-9ee7-679c271141af" providerId="ADAL" clId="{D64B8EFD-11F8-46CC-8326-14EF69767F2F}" dt="2024-08-07T22:24:09.647" v="158"/>
          <ac:spMkLst>
            <pc:docMk/>
            <pc:sldMk cId="0" sldId="271"/>
            <ac:spMk id="2" creationId="{9018B7AB-D8B4-D6C1-8C72-3C3015B1DCB6}"/>
          </ac:spMkLst>
        </pc:spChg>
        <pc:spChg chg="add mod">
          <ac:chgData name="Newton, Morgan O. (GSFC-6062)[Intern]" userId="c7356b62-1411-4d23-9ee7-679c271141af" providerId="ADAL" clId="{D64B8EFD-11F8-46CC-8326-14EF69767F2F}" dt="2024-08-07T23:06:40.464" v="267" actId="20577"/>
          <ac:spMkLst>
            <pc:docMk/>
            <pc:sldMk cId="0" sldId="271"/>
            <ac:spMk id="3" creationId="{D4144F5E-7820-C23C-322D-0B946B7F7987}"/>
          </ac:spMkLst>
        </pc:spChg>
        <pc:spChg chg="mod">
          <ac:chgData name="Newton, Morgan O. (GSFC-6062)[Intern]" userId="c7356b62-1411-4d23-9ee7-679c271141af" providerId="ADAL" clId="{D64B8EFD-11F8-46CC-8326-14EF69767F2F}" dt="2024-08-07T22:57:34.536" v="247" actId="1076"/>
          <ac:spMkLst>
            <pc:docMk/>
            <pc:sldMk cId="0" sldId="271"/>
            <ac:spMk id="456" creationId="{00000000-0000-0000-0000-000000000000}"/>
          </ac:spMkLst>
        </pc:spChg>
        <pc:spChg chg="del mod">
          <ac:chgData name="Newton, Morgan O. (GSFC-6062)[Intern]" userId="c7356b62-1411-4d23-9ee7-679c271141af" providerId="ADAL" clId="{D64B8EFD-11F8-46CC-8326-14EF69767F2F}" dt="2024-08-07T22:23:47.268" v="154" actId="478"/>
          <ac:spMkLst>
            <pc:docMk/>
            <pc:sldMk cId="0" sldId="271"/>
            <ac:spMk id="457" creationId="{00000000-0000-0000-0000-000000000000}"/>
          </ac:spMkLst>
        </pc:spChg>
        <pc:picChg chg="mod">
          <ac:chgData name="Newton, Morgan O. (GSFC-6062)[Intern]" userId="c7356b62-1411-4d23-9ee7-679c271141af" providerId="ADAL" clId="{D64B8EFD-11F8-46CC-8326-14EF69767F2F}" dt="2024-08-07T22:24:07.982" v="156" actId="1076"/>
          <ac:picMkLst>
            <pc:docMk/>
            <pc:sldMk cId="0" sldId="271"/>
            <ac:picMk id="45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2768ca7ef44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2768ca7ef44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 everyone! Good morning to all the west coasters like me and good afternoon to you east coast folks.</a:t>
            </a:r>
            <a:endParaRPr/>
          </a:p>
          <a:p>
            <a:pPr marL="0" lvl="0" indent="0" algn="l" rtl="0">
              <a:spcBef>
                <a:spcPts val="0"/>
              </a:spcBef>
              <a:spcAft>
                <a:spcPts val="0"/>
              </a:spcAft>
              <a:buNone/>
            </a:pPr>
            <a:r>
              <a:rPr lang="en"/>
              <a:t>My name is Morgan and I’ll be sharing my work with you today. </a:t>
            </a:r>
            <a:endParaRPr/>
          </a:p>
          <a:p>
            <a:pPr marL="0" lvl="0" indent="0" algn="l" rtl="0">
              <a:spcBef>
                <a:spcPts val="0"/>
              </a:spcBef>
              <a:spcAft>
                <a:spcPts val="0"/>
              </a:spcAft>
              <a:buNone/>
            </a:pPr>
            <a:r>
              <a:rPr lang="en"/>
              <a:t>My project focused on evaluating MPI performance and scalability in supercomputing environments. </a:t>
            </a:r>
            <a:endParaRPr/>
          </a:p>
          <a:p>
            <a:pPr marL="0" lvl="0" indent="0" algn="l" rtl="0">
              <a:spcBef>
                <a:spcPts val="0"/>
              </a:spcBef>
              <a:spcAft>
                <a:spcPts val="0"/>
              </a:spcAft>
              <a:buNone/>
            </a:pPr>
            <a:r>
              <a:rPr lang="en"/>
              <a:t>I dare you to say that 5 times fast!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7a1b0032a0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7a1b0032a0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We used several MPI tuning configurations to optimize communication performance.</a:t>
            </a:r>
            <a:endParaRPr/>
          </a:p>
          <a:p>
            <a:pPr marL="0" lvl="0" indent="0" algn="l" rtl="0">
              <a:spcBef>
                <a:spcPts val="0"/>
              </a:spcBef>
              <a:spcAft>
                <a:spcPts val="0"/>
              </a:spcAft>
              <a:buNone/>
            </a:pPr>
            <a:r>
              <a:rPr lang="en"/>
              <a:t>Consistent parameters across all systems were maintained, with minor deviations based on architecture. </a:t>
            </a:r>
            <a:endParaRPr/>
          </a:p>
          <a:p>
            <a:pPr marL="0" lvl="0" indent="0" algn="l" rtl="0">
              <a:spcBef>
                <a:spcPts val="0"/>
              </a:spcBef>
              <a:spcAft>
                <a:spcPts val="0"/>
              </a:spcAft>
              <a:buNone/>
            </a:pPr>
            <a:r>
              <a:rPr lang="en"/>
              <a:t>Evaluations focused on tuning, message size variations, and operating systems. </a:t>
            </a:r>
            <a:endParaRPr/>
          </a:p>
          <a:p>
            <a:pPr marL="0" lvl="0" indent="0" algn="l" rtl="0">
              <a:spcBef>
                <a:spcPts val="0"/>
              </a:spcBef>
              <a:spcAft>
                <a:spcPts val="0"/>
              </a:spcAft>
              <a:buNone/>
            </a:pPr>
            <a:r>
              <a:rPr lang="en"/>
              <a:t>Node and task configurations varied, with a 96 tasks per node restriction on AWS.</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79ab8c7d6d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79ab8c7d6d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Compiling across each system involved accessing environments via SSH, transferring files, allocating resources,</a:t>
            </a:r>
            <a:endParaRPr/>
          </a:p>
          <a:p>
            <a:pPr marL="0" lvl="0" indent="0" algn="l" rtl="0">
              <a:spcBef>
                <a:spcPts val="0"/>
              </a:spcBef>
              <a:spcAft>
                <a:spcPts val="0"/>
              </a:spcAft>
              <a:buNone/>
            </a:pPr>
            <a:r>
              <a:rPr lang="en"/>
              <a:t>loading compiler and MPI modules, and configuring the build environment with the right compilers.</a:t>
            </a:r>
            <a:endParaRPr/>
          </a:p>
          <a:p>
            <a:pPr marL="0" lvl="0" indent="0" algn="l" rtl="0">
              <a:spcBef>
                <a:spcPts val="0"/>
              </a:spcBef>
              <a:spcAft>
                <a:spcPts val="0"/>
              </a:spcAft>
              <a:buNone/>
            </a:pPr>
            <a:r>
              <a:rPr lang="en"/>
              <a:t>Benchmarks were compiled using parallel jobs, and all steps were documented in Confluence for future work.</a:t>
            </a:r>
            <a:endParaRPr/>
          </a:p>
          <a:p>
            <a:pPr marL="0" lvl="0" indent="0" algn="l" rtl="0">
              <a:spcBef>
                <a:spcPts val="0"/>
              </a:spcBef>
              <a:spcAft>
                <a:spcPts val="0"/>
              </a:spcAft>
              <a:buNone/>
            </a:pPr>
            <a:r>
              <a:rPr lang="en"/>
              <a:t>All four systems had unique configurations, causing slight variations in MPI performance. </a:t>
            </a:r>
            <a:endParaRPr/>
          </a:p>
          <a:p>
            <a:pPr marL="0" lvl="0" indent="0" algn="l" rtl="0">
              <a:spcBef>
                <a:spcPts val="0"/>
              </a:spcBef>
              <a:spcAft>
                <a:spcPts val="0"/>
              </a:spcAft>
              <a:buNone/>
            </a:pPr>
            <a:r>
              <a:rPr lang="en"/>
              <a:t>Discover and AWS use Slurm, NAS uses PBS, and Cloud systems use Spack for customization.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7a1b0032a0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7a1b0032a0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NAS, converting the sbatch command to qsub for PBS presented challenges, requiring unique flags and custom variables. </a:t>
            </a:r>
            <a:endParaRPr/>
          </a:p>
          <a:p>
            <a:pPr marL="0" lvl="0" indent="0" algn="l" rtl="0">
              <a:spcBef>
                <a:spcPts val="0"/>
              </a:spcBef>
              <a:spcAft>
                <a:spcPts val="0"/>
              </a:spcAft>
              <a:buNone/>
            </a:pPr>
            <a:r>
              <a:rPr lang="en"/>
              <a:t>PBS only provided environment variables for tasks per node, so custom variables were built for nodes and total tasks. </a:t>
            </a:r>
            <a:endParaRPr/>
          </a:p>
          <a:p>
            <a:pPr marL="0" lvl="0" indent="0" algn="l" rtl="0">
              <a:spcBef>
                <a:spcPts val="0"/>
              </a:spcBef>
              <a:spcAft>
                <a:spcPts val="0"/>
              </a:spcAft>
              <a:buNone/>
            </a:pPr>
            <a:r>
              <a:rPr lang="en"/>
              <a:t>Azure required a customized Spack environment for compilers and MPI versions, but Intel MPI caused jobs to hang without any error information, </a:t>
            </a:r>
            <a:endParaRPr/>
          </a:p>
          <a:p>
            <a:pPr marL="0" lvl="0" indent="0" algn="l" rtl="0">
              <a:spcBef>
                <a:spcPts val="0"/>
              </a:spcBef>
              <a:spcAft>
                <a:spcPts val="0"/>
              </a:spcAft>
              <a:buNone/>
            </a:pPr>
            <a:r>
              <a:rPr lang="en"/>
              <a:t>ultimately leading to seeking out help from senior engineers and Intel experts. This bug discovery is beneficial but has paused progress with Azure.</a:t>
            </a:r>
            <a:endParaRPr/>
          </a:p>
          <a:p>
            <a:pPr marL="0" lvl="0" indent="0" algn="l" rtl="0">
              <a:spcBef>
                <a:spcPts val="0"/>
              </a:spcBef>
              <a:spcAft>
                <a:spcPts val="0"/>
              </a:spcAft>
              <a:buNone/>
            </a:pPr>
            <a:r>
              <a:rPr lang="en"/>
              <a:t>Navigating AWS posed challenges as well. Various errors were traced to the '-x' flag associated with the benchmark. </a:t>
            </a:r>
            <a:endParaRPr/>
          </a:p>
          <a:p>
            <a:pPr marL="0" lvl="0" indent="0" algn="l" rtl="0">
              <a:spcBef>
                <a:spcPts val="0"/>
              </a:spcBef>
              <a:spcAft>
                <a:spcPts val="0"/>
              </a:spcAft>
              <a:buNone/>
            </a:pPr>
            <a:r>
              <a:rPr lang="en"/>
              <a:t>The ‘-x’ flag is used to denote which iteration to start gathering data from, typically set to 1 to ensure that no warm-up iterations are skipped. We want ALL the data!</a:t>
            </a:r>
            <a:endParaRPr/>
          </a:p>
          <a:p>
            <a:pPr marL="0" lvl="0" indent="0" algn="l" rtl="0">
              <a:spcBef>
                <a:spcPts val="0"/>
              </a:spcBef>
              <a:spcAft>
                <a:spcPts val="0"/>
              </a:spcAft>
              <a:buNone/>
            </a:pPr>
            <a:r>
              <a:rPr lang="en"/>
              <a:t>The root cause of the problem remains unclear, but removing the ‘-x’ flag from the script resolves the issue for now. </a:t>
            </a:r>
            <a:endParaRPr/>
          </a:p>
          <a:p>
            <a:pPr marL="0" lvl="0" indent="0" algn="l" rtl="0">
              <a:spcBef>
                <a:spcPts val="0"/>
              </a:spcBef>
              <a:spcAft>
                <a:spcPts val="0"/>
              </a:spcAft>
              <a:buNone/>
            </a:pPr>
            <a:r>
              <a:rPr lang="en"/>
              <a:t>This adjustment may affect performance measurement accuracy by omitting startup costs.</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7a1b0032a0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7a1b0032a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figure shows the allgather benchmark on Discover Milan architecture. </a:t>
            </a:r>
            <a:endParaRPr/>
          </a:p>
          <a:p>
            <a:pPr marL="0" lvl="0" indent="0" algn="l" rtl="0">
              <a:spcBef>
                <a:spcPts val="0"/>
              </a:spcBef>
              <a:spcAft>
                <a:spcPts val="0"/>
              </a:spcAft>
              <a:buNone/>
            </a:pPr>
            <a:r>
              <a:rPr lang="en"/>
              <a:t>Average latency increases significantly after 64 tasks per node for all message sizes. </a:t>
            </a:r>
            <a:endParaRPr/>
          </a:p>
          <a:p>
            <a:pPr marL="0" lvl="0" indent="0" algn="l" rtl="0">
              <a:spcBef>
                <a:spcPts val="0"/>
              </a:spcBef>
              <a:spcAft>
                <a:spcPts val="0"/>
              </a:spcAft>
              <a:buNone/>
            </a:pPr>
            <a:r>
              <a:rPr lang="en"/>
              <a:t>Notably, latencies for 2048 and 4096 level off around 60,000 microseconds, suggesting possible stabilization at higher ranks.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79ab8c7d6d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79ab8c7d6d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Operating system evaluation of Discover, AWS, and Aitken showed no significant performance differences in increasing average latency.</a:t>
            </a:r>
            <a:endParaRPr/>
          </a:p>
          <a:p>
            <a:pPr marL="0" lvl="0" indent="0" algn="l" rtl="0">
              <a:spcBef>
                <a:spcPts val="0"/>
              </a:spcBef>
              <a:spcAft>
                <a:spcPts val="0"/>
              </a:spcAft>
              <a:buNone/>
            </a:pPr>
            <a:r>
              <a:rPr lang="en"/>
              <a:t>In other words, this increase we see across all systems confirms issues are not due to operating system anomalies.</a:t>
            </a:r>
            <a:endParaRPr/>
          </a:p>
          <a:p>
            <a:pPr marL="0" lvl="0" indent="0" algn="l" rtl="0">
              <a:spcBef>
                <a:spcPts val="0"/>
              </a:spcBef>
              <a:spcAft>
                <a:spcPts val="0"/>
              </a:spcAft>
              <a:buNone/>
            </a:pPr>
            <a:r>
              <a:rPr lang="en"/>
              <a:t>Despite latency increases, Aitken demonstrated better scalability and lower average latency. </a:t>
            </a:r>
            <a:endParaRPr/>
          </a:p>
          <a:p>
            <a:pPr marL="0" lvl="0" indent="0" algn="l" rtl="0">
              <a:spcBef>
                <a:spcPts val="0"/>
              </a:spcBef>
              <a:spcAft>
                <a:spcPts val="0"/>
              </a:spcAft>
              <a:buNone/>
            </a:pPr>
            <a:r>
              <a:rPr lang="en"/>
              <a:t>Aitken performed twice as well as Discover with higher configurations.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7a1b0032a0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7a1b0032a0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AWS showed a concerning increase in average latency as tasks per node increased.</a:t>
            </a:r>
            <a:endParaRPr/>
          </a:p>
          <a:p>
            <a:pPr marL="0" lvl="0" indent="0" algn="l" rtl="0">
              <a:spcBef>
                <a:spcPts val="0"/>
              </a:spcBef>
              <a:spcAft>
                <a:spcPts val="0"/>
              </a:spcAft>
              <a:buNone/>
            </a:pPr>
            <a:r>
              <a:rPr lang="en"/>
              <a:t>We expected better performance due to omitted startup iterations and lower task limits, yet the results indicate otherwise.</a:t>
            </a:r>
            <a:endParaRPr/>
          </a:p>
          <a:p>
            <a:pPr marL="0" lvl="0" indent="0" algn="l" rtl="0">
              <a:spcBef>
                <a:spcPts val="0"/>
              </a:spcBef>
              <a:spcAft>
                <a:spcPts val="0"/>
              </a:spcAft>
              <a:buNone/>
            </a:pPr>
            <a:r>
              <a:rPr lang="en"/>
              <a:t>It’s worth mentioning, AWS's use of Ethernet may adversely affect MPI performance compared to InfiniBand on Discover and Aitken.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27a1b0032a0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27a1b0032a0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implications of this work are crucial for supercomputing and directly benefit the GMAO and NCCS. </a:t>
            </a:r>
            <a:endParaRPr/>
          </a:p>
          <a:p>
            <a:pPr marL="0" lvl="0" indent="0" algn="l" rtl="0">
              <a:spcBef>
                <a:spcPts val="0"/>
              </a:spcBef>
              <a:spcAft>
                <a:spcPts val="0"/>
              </a:spcAft>
              <a:buNone/>
            </a:pPr>
            <a:r>
              <a:rPr lang="en"/>
              <a:t>By confirming that operating system differences do not significantly impact performance, the research eliminates one potential variable in optimizing supercomputing environments. </a:t>
            </a:r>
            <a:endParaRPr/>
          </a:p>
          <a:p>
            <a:pPr marL="0" lvl="0" indent="0" algn="l" rtl="0">
              <a:spcBef>
                <a:spcPts val="0"/>
              </a:spcBef>
              <a:spcAft>
                <a:spcPts val="0"/>
              </a:spcAft>
              <a:buNone/>
            </a:pPr>
            <a:r>
              <a:rPr lang="en"/>
              <a:t>Additionally, this method for assessing the impact of operating systems can be used in future studies, promoting more efficient and effective research.</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79ab8c7d6d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79ab8c7d6d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are my references to note and some folks I’d love to acknowledge for all the great help I received throughout the summer. </a:t>
            </a:r>
            <a:endParaRPr/>
          </a:p>
          <a:p>
            <a:pPr marL="0" lvl="0" indent="0" algn="l" rtl="0">
              <a:spcBef>
                <a:spcPts val="0"/>
              </a:spcBef>
              <a:spcAft>
                <a:spcPts val="0"/>
              </a:spcAft>
              <a:buNone/>
            </a:pPr>
            <a:r>
              <a:rPr lang="en"/>
              <a:t>Laura, Bruce, Bill, Nicko, Hoot, and Matt -</a:t>
            </a:r>
            <a:endParaRPr/>
          </a:p>
          <a:p>
            <a:pPr marL="0" lvl="0" indent="0" algn="l" rtl="0">
              <a:spcBef>
                <a:spcPts val="0"/>
              </a:spcBef>
              <a:spcAft>
                <a:spcPts val="0"/>
              </a:spcAft>
              <a:buNone/>
            </a:pPr>
            <a:r>
              <a:rPr lang="en"/>
              <a:t>I am endlessly grateful for all of your guidance, patience and insight. THANK YOU!</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28fa001c745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28fa001c745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anyone has any questions, please don’t hesitate to contact me!</a:t>
            </a:r>
            <a:endParaRPr/>
          </a:p>
          <a:p>
            <a:pPr marL="0" lvl="0" indent="0" algn="l" rtl="0">
              <a:spcBef>
                <a:spcPts val="0"/>
              </a:spcBef>
              <a:spcAft>
                <a:spcPts val="0"/>
              </a:spcAft>
              <a:buNone/>
            </a:pPr>
            <a:r>
              <a:rPr lang="en"/>
              <a:t>And if anyone wants to connect on Linkedin, grab your phone super quick and scan away!</a:t>
            </a:r>
            <a:endParaRPr/>
          </a:p>
          <a:p>
            <a:pPr marL="0" lvl="0" indent="0" algn="l" rtl="0">
              <a:spcBef>
                <a:spcPts val="0"/>
              </a:spcBef>
              <a:spcAft>
                <a:spcPts val="0"/>
              </a:spcAft>
              <a:buNone/>
            </a:pPr>
            <a:r>
              <a:rPr lang="en"/>
              <a:t>Thank you for your time today!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768bdccc6f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768bdccc6f_2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presentation we will explore GMAO and GEOS, MPI performance, and supercomputing scalability across various systems. </a:t>
            </a:r>
            <a:endParaRPr/>
          </a:p>
          <a:p>
            <a:pPr marL="0" lvl="0" indent="0" algn="l" rtl="0">
              <a:spcBef>
                <a:spcPts val="0"/>
              </a:spcBef>
              <a:spcAft>
                <a:spcPts val="0"/>
              </a:spcAft>
              <a:buNone/>
            </a:pPr>
            <a:r>
              <a:rPr lang="en"/>
              <a:t>Then, I'll discuss the setup and build process, results, and wrap up with project conclusions and future 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161ca7da69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Global Modeling and Assimilation Office, or the GMAO, supports NASA's Earth Observation missions by conducting modeling and assimilation activities. </a:t>
            </a:r>
            <a:endParaRPr/>
          </a:p>
          <a:p>
            <a:pPr marL="0" lvl="0" indent="0" algn="l" rtl="0">
              <a:spcBef>
                <a:spcPts val="0"/>
              </a:spcBef>
              <a:spcAft>
                <a:spcPts val="0"/>
              </a:spcAft>
              <a:buNone/>
            </a:pPr>
            <a:r>
              <a:rPr lang="en"/>
              <a:t>This study investigates MPI performance anomalies in high-performance computing for climate and weather forecasting to optimize future systems.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7a1b0032a0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7a1b0032a0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This example shows a recent experiment where NASA GMAO members Bill Putman and Gary Partyka </a:t>
            </a:r>
            <a:endParaRPr/>
          </a:p>
          <a:p>
            <a:pPr marL="0" lvl="0" indent="0" algn="l" rtl="0">
              <a:lnSpc>
                <a:spcPct val="100000"/>
              </a:lnSpc>
              <a:spcBef>
                <a:spcPts val="0"/>
              </a:spcBef>
              <a:spcAft>
                <a:spcPts val="0"/>
              </a:spcAft>
              <a:buClr>
                <a:schemeClr val="dk1"/>
              </a:buClr>
              <a:buSzPts val="1100"/>
              <a:buFont typeface="Arial"/>
              <a:buNone/>
            </a:pPr>
            <a:r>
              <a:rPr lang="en"/>
              <a:t>joined meteorologists to compare high-resolution weather prediction models in forecasting severe weather across the US.</a:t>
            </a:r>
            <a:endParaRPr/>
          </a:p>
          <a:p>
            <a:pPr marL="0" lvl="0" indent="0" algn="l" rtl="0">
              <a:spcBef>
                <a:spcPts val="0"/>
              </a:spcBef>
              <a:spcAft>
                <a:spcPts val="0"/>
              </a:spcAft>
              <a:buNone/>
            </a:pPr>
            <a:r>
              <a:rPr lang="en"/>
              <a:t>Neat, huh?</a:t>
            </a:r>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79ab8c7d6d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79ab8c7d6d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MPI is a standard for program communication in supercomputing environments. </a:t>
            </a:r>
            <a:endParaRPr/>
          </a:p>
          <a:p>
            <a:pPr marL="0" lvl="0" indent="0" algn="l" rtl="0">
              <a:spcBef>
                <a:spcPts val="0"/>
              </a:spcBef>
              <a:spcAft>
                <a:spcPts val="0"/>
              </a:spcAft>
              <a:buNone/>
            </a:pPr>
            <a:r>
              <a:rPr lang="en"/>
              <a:t>When running GEOS models on AMD Milan architecture, MPI performance drops significantly when tasks per node exceed 64, increasing latency and elapsed time. </a:t>
            </a:r>
            <a:endParaRPr/>
          </a:p>
          <a:p>
            <a:pPr marL="0" lvl="0" indent="0" algn="l" rtl="0">
              <a:spcBef>
                <a:spcPts val="0"/>
              </a:spcBef>
              <a:spcAft>
                <a:spcPts val="0"/>
              </a:spcAft>
              <a:buNone/>
            </a:pPr>
            <a:r>
              <a:rPr lang="en"/>
              <a:t>OSU Micro-benchmarks were used to compare MPI performance across three systems, focusing on these metrics. </a:t>
            </a:r>
            <a:endParaRPr/>
          </a:p>
          <a:p>
            <a:pPr marL="0" lvl="0" indent="0" algn="l" rtl="0">
              <a:spcBef>
                <a:spcPts val="0"/>
              </a:spcBef>
              <a:spcAft>
                <a:spcPts val="0"/>
              </a:spcAft>
              <a:buNone/>
            </a:pPr>
            <a:r>
              <a:rPr lang="en"/>
              <a:t>By evaluating MPI performance, we can identify areas for improving communication efficiency, enhancing scalability, and optimizing overall system performance.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7a1b0032a0_0_1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7a1b0032a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NASA Center for Climate Simulation, or NCCS, provides global HPC resources, </a:t>
            </a:r>
            <a:endParaRPr/>
          </a:p>
          <a:p>
            <a:pPr marL="0" lvl="0" indent="0" algn="l" rtl="0">
              <a:spcBef>
                <a:spcPts val="0"/>
              </a:spcBef>
              <a:spcAft>
                <a:spcPts val="0"/>
              </a:spcAft>
              <a:buNone/>
            </a:pPr>
            <a:r>
              <a:rPr lang="en"/>
              <a:t>including the Discover supercomputer with AMD Milan nodes offering nearly 8.1 petaflops of power. </a:t>
            </a:r>
            <a:endParaRPr/>
          </a:p>
          <a:p>
            <a:pPr marL="0" lvl="0" indent="0" algn="l" rtl="0">
              <a:spcBef>
                <a:spcPts val="0"/>
              </a:spcBef>
              <a:spcAft>
                <a:spcPts val="0"/>
              </a:spcAft>
              <a:buNone/>
            </a:pPr>
            <a:r>
              <a:rPr lang="en"/>
              <a:t>At Ames Research Center, the NASA Advanced Supercomputing facility, or NAS, houses the 10.76 petaflop Aitken supercomputer.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79ab8c7d6d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79ab8c7d6d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333333"/>
                </a:solidFill>
                <a:effectLst/>
                <a:uLnTx/>
                <a:uFillTx/>
                <a:latin typeface="Hanken Grotesk"/>
                <a:ea typeface="Hanken Grotesk"/>
                <a:cs typeface="Hanken Grotesk"/>
                <a:sym typeface="Hanken Grotesk"/>
              </a:rPr>
              <a:t>Science Managed Cloud Environment (SMCE) integrates Microsoft Azure and Amazon Web Services (AWS) to offer scalable cloud computing to users.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333333"/>
                </a:solidFill>
                <a:effectLst/>
                <a:uLnTx/>
                <a:uFillTx/>
                <a:latin typeface="Hanken Grotesk"/>
                <a:ea typeface="Hanken Grotesk"/>
                <a:cs typeface="Hanken Grotesk"/>
                <a:sym typeface="Hanken Grotesk"/>
              </a:rPr>
              <a:t>Both HPC clusters and cloud computing provide access to powerful hardware on demand, but they differ in how users access and manage these resources.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7a1b0032a0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7a1b0032a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comparative analysis was conducted to optimize the use of different computing environments for supercomputing tasks with GEOS climate code. </a:t>
            </a:r>
            <a:endParaRPr/>
          </a:p>
          <a:p>
            <a:pPr marL="0" lvl="0" indent="0" algn="l" rtl="0">
              <a:spcBef>
                <a:spcPts val="0"/>
              </a:spcBef>
              <a:spcAft>
                <a:spcPts val="0"/>
              </a:spcAft>
              <a:buNone/>
            </a:pPr>
            <a:r>
              <a:rPr lang="en"/>
              <a:t>OSU micro-benchmarks on Discover, AWS, and Aitken using AMD Milan architecture compared performance and scalability, examining the impact of operating systems: </a:t>
            </a:r>
            <a:endParaRPr/>
          </a:p>
          <a:p>
            <a:pPr marL="0" lvl="0" indent="0" algn="l" rtl="0">
              <a:spcBef>
                <a:spcPts val="0"/>
              </a:spcBef>
              <a:spcAft>
                <a:spcPts val="0"/>
              </a:spcAft>
              <a:buNone/>
            </a:pPr>
            <a:r>
              <a:rPr lang="en"/>
              <a:t>Azure and AWS on Ubuntu, Aitken on Red Hat, and Discover on SLES.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79ab8c7d6d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79ab8c7d6d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OSU Micro-benchmarks evaluate MPI performance, measuring latency, bandwidth, and message rates to identify bottlenecks. </a:t>
            </a:r>
            <a:endParaRPr/>
          </a:p>
          <a:p>
            <a:pPr marL="0" lvl="0" indent="0" algn="l" rtl="0">
              <a:spcBef>
                <a:spcPts val="0"/>
              </a:spcBef>
              <a:spcAft>
                <a:spcPts val="0"/>
              </a:spcAft>
              <a:buNone/>
            </a:pPr>
            <a:r>
              <a:rPr lang="en"/>
              <a:t>We gathered various benchmark data but primarily focused on allgather and allgatherv. These benchmarks face scaling limits like small message injection rate, </a:t>
            </a:r>
            <a:endParaRPr/>
          </a:p>
          <a:p>
            <a:pPr marL="0" lvl="0" indent="0" algn="l" rtl="0">
              <a:spcBef>
                <a:spcPts val="0"/>
              </a:spcBef>
              <a:spcAft>
                <a:spcPts val="0"/>
              </a:spcAft>
              <a:buNone/>
            </a:pPr>
            <a:r>
              <a:rPr lang="en"/>
              <a:t>injection bandwidth, and network bisection, causing congestion and decreased performance with more messages and cores.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346075" y="130450"/>
            <a:ext cx="4889100" cy="4889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27425" y="-49275"/>
            <a:ext cx="7703400" cy="5243325"/>
            <a:chOff x="727425" y="-49275"/>
            <a:chExt cx="7703400" cy="5243325"/>
          </a:xfrm>
        </p:grpSpPr>
        <p:sp>
          <p:nvSpPr>
            <p:cNvPr id="11" name="Google Shape;11;p2"/>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14" name="Google Shape;14;p2"/>
          <p:cNvSpPr txBox="1">
            <a:spLocks noGrp="1"/>
          </p:cNvSpPr>
          <p:nvPr>
            <p:ph type="ctrTitle"/>
          </p:nvPr>
        </p:nvSpPr>
        <p:spPr>
          <a:xfrm>
            <a:off x="1087125" y="1670213"/>
            <a:ext cx="5897400" cy="139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087125" y="2997488"/>
            <a:ext cx="5897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a:solidFill>
                  <a:schemeClr val="dk1"/>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9"/>
        <p:cNvGrpSpPr/>
        <p:nvPr/>
      </p:nvGrpSpPr>
      <p:grpSpPr>
        <a:xfrm>
          <a:off x="0" y="0"/>
          <a:ext cx="0" cy="0"/>
          <a:chOff x="0" y="0"/>
          <a:chExt cx="0" cy="0"/>
        </a:xfrm>
      </p:grpSpPr>
      <p:sp>
        <p:nvSpPr>
          <p:cNvPr id="80" name="Google Shape;80;p11"/>
          <p:cNvSpPr/>
          <p:nvPr/>
        </p:nvSpPr>
        <p:spPr>
          <a:xfrm>
            <a:off x="-342297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11"/>
          <p:cNvGrpSpPr/>
          <p:nvPr/>
        </p:nvGrpSpPr>
        <p:grpSpPr>
          <a:xfrm>
            <a:off x="727425" y="-382650"/>
            <a:ext cx="7703400" cy="5907300"/>
            <a:chOff x="727425" y="-382650"/>
            <a:chExt cx="7703400" cy="5907300"/>
          </a:xfrm>
        </p:grpSpPr>
        <p:sp>
          <p:nvSpPr>
            <p:cNvPr id="82" name="Google Shape;82;p11"/>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 name="Google Shape;83;p11"/>
            <p:cNvCxnSpPr/>
            <p:nvPr/>
          </p:nvCxnSpPr>
          <p:spPr>
            <a:xfrm>
              <a:off x="727425" y="4608450"/>
              <a:ext cx="0" cy="916200"/>
            </a:xfrm>
            <a:prstGeom prst="straightConnector1">
              <a:avLst/>
            </a:prstGeom>
            <a:noFill/>
            <a:ln w="19050" cap="flat" cmpd="sng">
              <a:solidFill>
                <a:schemeClr val="dk1"/>
              </a:solidFill>
              <a:prstDash val="solid"/>
              <a:round/>
              <a:headEnd type="none" w="med" len="med"/>
              <a:tailEnd type="none" w="med" len="med"/>
            </a:ln>
          </p:spPr>
        </p:cxnSp>
        <p:cxnSp>
          <p:nvCxnSpPr>
            <p:cNvPr id="84" name="Google Shape;84;p11"/>
            <p:cNvCxnSpPr/>
            <p:nvPr/>
          </p:nvCxnSpPr>
          <p:spPr>
            <a:xfrm>
              <a:off x="8430775" y="-382650"/>
              <a:ext cx="0" cy="916200"/>
            </a:xfrm>
            <a:prstGeom prst="straightConnector1">
              <a:avLst/>
            </a:prstGeom>
            <a:noFill/>
            <a:ln w="19050" cap="flat" cmpd="sng">
              <a:solidFill>
                <a:schemeClr val="dk1"/>
              </a:solidFill>
              <a:prstDash val="solid"/>
              <a:round/>
              <a:headEnd type="none" w="med" len="med"/>
              <a:tailEnd type="none" w="med" len="med"/>
            </a:ln>
          </p:spPr>
        </p:cxnSp>
      </p:grpSp>
      <p:sp>
        <p:nvSpPr>
          <p:cNvPr id="85" name="Google Shape;85;p11"/>
          <p:cNvSpPr txBox="1">
            <a:spLocks noGrp="1"/>
          </p:cNvSpPr>
          <p:nvPr>
            <p:ph type="title" hasCustomPrompt="1"/>
          </p:nvPr>
        </p:nvSpPr>
        <p:spPr>
          <a:xfrm>
            <a:off x="2603050" y="1856113"/>
            <a:ext cx="5827800" cy="1024500"/>
          </a:xfrm>
          <a:prstGeom prst="rect">
            <a:avLst/>
          </a:prstGeom>
          <a:solidFill>
            <a:schemeClr val="dk1"/>
          </a:solidFill>
        </p:spPr>
        <p:txBody>
          <a:bodyPr spcFirstLastPara="1" wrap="square" lIns="91425" tIns="91425" rIns="91425" bIns="91425" anchor="ctr" anchorCtr="0">
            <a:noAutofit/>
          </a:bodyPr>
          <a:lstStyle>
            <a:lvl1pPr marL="0" lvl="0" indent="0" rtl="0">
              <a:lnSpc>
                <a:spcPct val="115000"/>
              </a:lnSpc>
              <a:spcBef>
                <a:spcPts val="0"/>
              </a:spcBef>
              <a:spcAft>
                <a:spcPts val="0"/>
              </a:spcAft>
              <a:buSzPts val="9600"/>
              <a:buNone/>
              <a:defRPr sz="49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6" name="Google Shape;86;p11"/>
          <p:cNvSpPr txBox="1">
            <a:spLocks noGrp="1"/>
          </p:cNvSpPr>
          <p:nvPr>
            <p:ph type="subTitle" idx="1"/>
          </p:nvPr>
        </p:nvSpPr>
        <p:spPr>
          <a:xfrm>
            <a:off x="2603050" y="2880588"/>
            <a:ext cx="5827800" cy="40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latin typeface="Hanken Grotesk"/>
                <a:ea typeface="Hanken Grotesk"/>
                <a:cs typeface="Hanken Grotesk"/>
                <a:sym typeface="Hanken Grotesk"/>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8"/>
        <p:cNvGrpSpPr/>
        <p:nvPr/>
      </p:nvGrpSpPr>
      <p:grpSpPr>
        <a:xfrm>
          <a:off x="0" y="0"/>
          <a:ext cx="0" cy="0"/>
          <a:chOff x="0" y="0"/>
          <a:chExt cx="0" cy="0"/>
        </a:xfrm>
      </p:grpSpPr>
      <p:sp>
        <p:nvSpPr>
          <p:cNvPr id="89" name="Google Shape;89;p13"/>
          <p:cNvSpPr/>
          <p:nvPr/>
        </p:nvSpPr>
        <p:spPr>
          <a:xfrm>
            <a:off x="-941925"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3"/>
          <p:cNvGrpSpPr/>
          <p:nvPr/>
        </p:nvGrpSpPr>
        <p:grpSpPr>
          <a:xfrm>
            <a:off x="-19050" y="232800"/>
            <a:ext cx="9189150" cy="4684500"/>
            <a:chOff x="-19050" y="232800"/>
            <a:chExt cx="9189150" cy="4684500"/>
          </a:xfrm>
        </p:grpSpPr>
        <p:sp>
          <p:nvSpPr>
            <p:cNvPr id="91" name="Google Shape;91;p1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 name="Google Shape;92;p13"/>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93" name="Google Shape;93;p13"/>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94" name="Google Shape;94;p13"/>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 name="Google Shape;95;p13"/>
          <p:cNvSpPr txBox="1">
            <a:spLocks noGrp="1"/>
          </p:cNvSpPr>
          <p:nvPr>
            <p:ph type="subTitle" idx="1"/>
          </p:nvPr>
        </p:nvSpPr>
        <p:spPr>
          <a:xfrm>
            <a:off x="78867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6" name="Google Shape;96;p13"/>
          <p:cNvSpPr txBox="1">
            <a:spLocks noGrp="1"/>
          </p:cNvSpPr>
          <p:nvPr>
            <p:ph type="subTitle" idx="2"/>
          </p:nvPr>
        </p:nvSpPr>
        <p:spPr>
          <a:xfrm>
            <a:off x="78867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7" name="Google Shape;97;p13"/>
          <p:cNvSpPr txBox="1">
            <a:spLocks noGrp="1"/>
          </p:cNvSpPr>
          <p:nvPr>
            <p:ph type="subTitle" idx="3"/>
          </p:nvPr>
        </p:nvSpPr>
        <p:spPr>
          <a:xfrm>
            <a:off x="3418500"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8" name="Google Shape;98;p13"/>
          <p:cNvSpPr txBox="1">
            <a:spLocks noGrp="1"/>
          </p:cNvSpPr>
          <p:nvPr>
            <p:ph type="subTitle" idx="4"/>
          </p:nvPr>
        </p:nvSpPr>
        <p:spPr>
          <a:xfrm>
            <a:off x="3418500"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99" name="Google Shape;99;p13"/>
          <p:cNvSpPr txBox="1">
            <a:spLocks noGrp="1"/>
          </p:cNvSpPr>
          <p:nvPr>
            <p:ph type="title" idx="5" hasCustomPrompt="1"/>
          </p:nvPr>
        </p:nvSpPr>
        <p:spPr>
          <a:xfrm>
            <a:off x="9195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a:spLocks noGrp="1"/>
          </p:cNvSpPr>
          <p:nvPr>
            <p:ph type="title" idx="6" hasCustomPrompt="1"/>
          </p:nvPr>
        </p:nvSpPr>
        <p:spPr>
          <a:xfrm>
            <a:off x="3509050"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a:spLocks noGrp="1"/>
          </p:cNvSpPr>
          <p:nvPr>
            <p:ph type="title" idx="7" hasCustomPrompt="1"/>
          </p:nvPr>
        </p:nvSpPr>
        <p:spPr>
          <a:xfrm>
            <a:off x="9195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a:spLocks noGrp="1"/>
          </p:cNvSpPr>
          <p:nvPr>
            <p:ph type="title" idx="8" hasCustomPrompt="1"/>
          </p:nvPr>
        </p:nvSpPr>
        <p:spPr>
          <a:xfrm>
            <a:off x="35282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a:spLocks noGrp="1"/>
          </p:cNvSpPr>
          <p:nvPr>
            <p:ph type="subTitle" idx="9"/>
          </p:nvPr>
        </p:nvSpPr>
        <p:spPr>
          <a:xfrm>
            <a:off x="6048325" y="3772552"/>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4" name="Google Shape;104;p13"/>
          <p:cNvSpPr txBox="1">
            <a:spLocks noGrp="1"/>
          </p:cNvSpPr>
          <p:nvPr>
            <p:ph type="subTitle" idx="13"/>
          </p:nvPr>
        </p:nvSpPr>
        <p:spPr>
          <a:xfrm>
            <a:off x="6048325" y="2105875"/>
            <a:ext cx="23055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05" name="Google Shape;105;p13"/>
          <p:cNvSpPr txBox="1">
            <a:spLocks noGrp="1"/>
          </p:cNvSpPr>
          <p:nvPr>
            <p:ph type="title" idx="14" hasCustomPrompt="1"/>
          </p:nvPr>
        </p:nvSpPr>
        <p:spPr>
          <a:xfrm>
            <a:off x="6136975" y="2977575"/>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6" name="Google Shape;106;p13"/>
          <p:cNvSpPr txBox="1">
            <a:spLocks noGrp="1"/>
          </p:cNvSpPr>
          <p:nvPr>
            <p:ph type="title" idx="15" hasCustomPrompt="1"/>
          </p:nvPr>
        </p:nvSpPr>
        <p:spPr>
          <a:xfrm>
            <a:off x="6136975" y="1319650"/>
            <a:ext cx="365700" cy="365700"/>
          </a:xfrm>
          <a:prstGeom prst="rect">
            <a:avLst/>
          </a:prstGeom>
          <a:solidFill>
            <a:schemeClr val="dk1"/>
          </a:solid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11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a:spLocks noGrp="1"/>
          </p:cNvSpPr>
          <p:nvPr>
            <p:ph type="subTitle" idx="16"/>
          </p:nvPr>
        </p:nvSpPr>
        <p:spPr>
          <a:xfrm>
            <a:off x="78867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8" name="Google Shape;108;p13"/>
          <p:cNvSpPr txBox="1">
            <a:spLocks noGrp="1"/>
          </p:cNvSpPr>
          <p:nvPr>
            <p:ph type="subTitle" idx="17"/>
          </p:nvPr>
        </p:nvSpPr>
        <p:spPr>
          <a:xfrm>
            <a:off x="78867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09" name="Google Shape;109;p13"/>
          <p:cNvSpPr txBox="1">
            <a:spLocks noGrp="1"/>
          </p:cNvSpPr>
          <p:nvPr>
            <p:ph type="subTitle" idx="18"/>
          </p:nvPr>
        </p:nvSpPr>
        <p:spPr>
          <a:xfrm>
            <a:off x="3418500"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0" name="Google Shape;110;p13"/>
          <p:cNvSpPr txBox="1">
            <a:spLocks noGrp="1"/>
          </p:cNvSpPr>
          <p:nvPr>
            <p:ph type="subTitle" idx="19"/>
          </p:nvPr>
        </p:nvSpPr>
        <p:spPr>
          <a:xfrm>
            <a:off x="3418500"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1" name="Google Shape;111;p13"/>
          <p:cNvSpPr txBox="1">
            <a:spLocks noGrp="1"/>
          </p:cNvSpPr>
          <p:nvPr>
            <p:ph type="subTitle" idx="20"/>
          </p:nvPr>
        </p:nvSpPr>
        <p:spPr>
          <a:xfrm>
            <a:off x="6048325" y="3503023"/>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12" name="Google Shape;112;p13"/>
          <p:cNvSpPr txBox="1">
            <a:spLocks noGrp="1"/>
          </p:cNvSpPr>
          <p:nvPr>
            <p:ph type="subTitle" idx="21"/>
          </p:nvPr>
        </p:nvSpPr>
        <p:spPr>
          <a:xfrm>
            <a:off x="6048325" y="1848775"/>
            <a:ext cx="2305500" cy="3852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8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3"/>
        <p:cNvGrpSpPr/>
        <p:nvPr/>
      </p:nvGrpSpPr>
      <p:grpSpPr>
        <a:xfrm>
          <a:off x="0" y="0"/>
          <a:ext cx="0" cy="0"/>
          <a:chOff x="0" y="0"/>
          <a:chExt cx="0" cy="0"/>
        </a:xfrm>
      </p:grpSpPr>
      <p:sp>
        <p:nvSpPr>
          <p:cNvPr id="114" name="Google Shape;114;p14"/>
          <p:cNvSpPr/>
          <p:nvPr/>
        </p:nvSpPr>
        <p:spPr>
          <a:xfrm>
            <a:off x="-2125550" y="3018625"/>
            <a:ext cx="4243200" cy="424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14"/>
          <p:cNvGrpSpPr/>
          <p:nvPr/>
        </p:nvGrpSpPr>
        <p:grpSpPr>
          <a:xfrm>
            <a:off x="727425" y="-29250"/>
            <a:ext cx="8550550" cy="4637825"/>
            <a:chOff x="727425" y="-29250"/>
            <a:chExt cx="8550550" cy="4637825"/>
          </a:xfrm>
        </p:grpSpPr>
        <p:sp>
          <p:nvSpPr>
            <p:cNvPr id="116" name="Google Shape;116;p14"/>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 name="Google Shape;117;p14"/>
            <p:cNvCxnSpPr/>
            <p:nvPr/>
          </p:nvCxnSpPr>
          <p:spPr>
            <a:xfrm rot="10800000">
              <a:off x="727425" y="-29250"/>
              <a:ext cx="0" cy="562800"/>
            </a:xfrm>
            <a:prstGeom prst="straightConnector1">
              <a:avLst/>
            </a:prstGeom>
            <a:noFill/>
            <a:ln w="19050" cap="flat" cmpd="sng">
              <a:solidFill>
                <a:schemeClr val="dk1"/>
              </a:solidFill>
              <a:prstDash val="solid"/>
              <a:round/>
              <a:headEnd type="none" w="med" len="med"/>
              <a:tailEnd type="none" w="med" len="med"/>
            </a:ln>
          </p:spPr>
        </p:cxnSp>
        <p:cxnSp>
          <p:nvCxnSpPr>
            <p:cNvPr id="118" name="Google Shape;118;p14"/>
            <p:cNvCxnSpPr/>
            <p:nvPr/>
          </p:nvCxnSpPr>
          <p:spPr>
            <a:xfrm>
              <a:off x="8430775" y="4608575"/>
              <a:ext cx="847200" cy="0"/>
            </a:xfrm>
            <a:prstGeom prst="straightConnector1">
              <a:avLst/>
            </a:prstGeom>
            <a:noFill/>
            <a:ln w="19050" cap="flat" cmpd="sng">
              <a:solidFill>
                <a:schemeClr val="dk1"/>
              </a:solidFill>
              <a:prstDash val="solid"/>
              <a:round/>
              <a:headEnd type="none" w="med" len="med"/>
              <a:tailEnd type="none" w="med" len="med"/>
            </a:ln>
          </p:spPr>
        </p:cxnSp>
      </p:grpSp>
      <p:sp>
        <p:nvSpPr>
          <p:cNvPr id="119" name="Google Shape;119;p14"/>
          <p:cNvSpPr txBox="1">
            <a:spLocks noGrp="1"/>
          </p:cNvSpPr>
          <p:nvPr>
            <p:ph type="title"/>
          </p:nvPr>
        </p:nvSpPr>
        <p:spPr>
          <a:xfrm>
            <a:off x="2212125" y="2464650"/>
            <a:ext cx="5913900" cy="5319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0" name="Google Shape;120;p14"/>
          <p:cNvSpPr txBox="1">
            <a:spLocks noGrp="1"/>
          </p:cNvSpPr>
          <p:nvPr>
            <p:ph type="subTitle" idx="1"/>
          </p:nvPr>
        </p:nvSpPr>
        <p:spPr>
          <a:xfrm>
            <a:off x="2212125" y="838350"/>
            <a:ext cx="5913900" cy="1626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atin typeface="Hanken Grotesk"/>
                <a:ea typeface="Hanken Grotesk"/>
                <a:cs typeface="Hanken Grotesk"/>
                <a:sym typeface="Hanken Grotesk"/>
              </a:defRPr>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121"/>
        <p:cNvGrpSpPr/>
        <p:nvPr/>
      </p:nvGrpSpPr>
      <p:grpSpPr>
        <a:xfrm>
          <a:off x="0" y="0"/>
          <a:ext cx="0" cy="0"/>
          <a:chOff x="0" y="0"/>
          <a:chExt cx="0" cy="0"/>
        </a:xfrm>
      </p:grpSpPr>
      <p:sp>
        <p:nvSpPr>
          <p:cNvPr id="122" name="Google Shape;122;p15"/>
          <p:cNvSpPr/>
          <p:nvPr/>
        </p:nvSpPr>
        <p:spPr>
          <a:xfrm>
            <a:off x="35528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15"/>
          <p:cNvGrpSpPr/>
          <p:nvPr/>
        </p:nvGrpSpPr>
        <p:grpSpPr>
          <a:xfrm>
            <a:off x="-50475" y="232800"/>
            <a:ext cx="8961675" cy="4684500"/>
            <a:chOff x="-50475" y="232800"/>
            <a:chExt cx="8961675" cy="4684500"/>
          </a:xfrm>
        </p:grpSpPr>
        <p:sp>
          <p:nvSpPr>
            <p:cNvPr id="124" name="Google Shape;124;p1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 name="Google Shape;125;p15"/>
            <p:cNvCxnSpPr/>
            <p:nvPr/>
          </p:nvCxnSpPr>
          <p:spPr>
            <a:xfrm rot="10800000">
              <a:off x="-50475" y="232800"/>
              <a:ext cx="309300" cy="0"/>
            </a:xfrm>
            <a:prstGeom prst="straightConnector1">
              <a:avLst/>
            </a:prstGeom>
            <a:noFill/>
            <a:ln w="19050" cap="flat" cmpd="sng">
              <a:solidFill>
                <a:schemeClr val="dk1"/>
              </a:solidFill>
              <a:prstDash val="solid"/>
              <a:round/>
              <a:headEnd type="none" w="med" len="med"/>
              <a:tailEnd type="none" w="med" len="med"/>
            </a:ln>
          </p:spPr>
        </p:cxnSp>
      </p:grpSp>
      <p:sp>
        <p:nvSpPr>
          <p:cNvPr id="126" name="Google Shape;126;p15"/>
          <p:cNvSpPr txBox="1">
            <a:spLocks noGrp="1"/>
          </p:cNvSpPr>
          <p:nvPr>
            <p:ph type="title"/>
          </p:nvPr>
        </p:nvSpPr>
        <p:spPr>
          <a:xfrm>
            <a:off x="720000" y="1203900"/>
            <a:ext cx="3198300" cy="15021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7" name="Google Shape;127;p15"/>
          <p:cNvSpPr txBox="1">
            <a:spLocks noGrp="1"/>
          </p:cNvSpPr>
          <p:nvPr>
            <p:ph type="subTitle" idx="1"/>
          </p:nvPr>
        </p:nvSpPr>
        <p:spPr>
          <a:xfrm>
            <a:off x="720000" y="2706062"/>
            <a:ext cx="3198300" cy="1461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5"/>
          <p:cNvSpPr>
            <a:spLocks noGrp="1"/>
          </p:cNvSpPr>
          <p:nvPr>
            <p:ph type="pic" idx="2"/>
          </p:nvPr>
        </p:nvSpPr>
        <p:spPr>
          <a:xfrm>
            <a:off x="4494050" y="0"/>
            <a:ext cx="4650000" cy="5143500"/>
          </a:xfrm>
          <a:prstGeom prst="rect">
            <a:avLst/>
          </a:prstGeom>
          <a:noFill/>
          <a:ln w="19050" cap="flat" cmpd="sng">
            <a:solidFill>
              <a:schemeClr val="dk1"/>
            </a:solidFill>
            <a:prstDash val="solid"/>
            <a:round/>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29"/>
        <p:cNvGrpSpPr/>
        <p:nvPr/>
      </p:nvGrpSpPr>
      <p:grpSpPr>
        <a:xfrm>
          <a:off x="0" y="0"/>
          <a:ext cx="0" cy="0"/>
          <a:chOff x="0" y="0"/>
          <a:chExt cx="0" cy="0"/>
        </a:xfrm>
      </p:grpSpPr>
      <p:sp>
        <p:nvSpPr>
          <p:cNvPr id="130" name="Google Shape;130;p16"/>
          <p:cNvSpPr/>
          <p:nvPr/>
        </p:nvSpPr>
        <p:spPr>
          <a:xfrm>
            <a:off x="-923000" y="-945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 name="Google Shape;131;p16"/>
          <p:cNvGrpSpPr/>
          <p:nvPr/>
        </p:nvGrpSpPr>
        <p:grpSpPr>
          <a:xfrm>
            <a:off x="-19050" y="232800"/>
            <a:ext cx="9176275" cy="4684500"/>
            <a:chOff x="-19050" y="232800"/>
            <a:chExt cx="9176275" cy="4684500"/>
          </a:xfrm>
        </p:grpSpPr>
        <p:sp>
          <p:nvSpPr>
            <p:cNvPr id="132" name="Google Shape;132;p1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 name="Google Shape;133;p16"/>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16"/>
            <p:cNvCxnSpPr/>
            <p:nvPr/>
          </p:nvCxnSpPr>
          <p:spPr>
            <a:xfrm>
              <a:off x="8917525" y="4917300"/>
              <a:ext cx="239700" cy="0"/>
            </a:xfrm>
            <a:prstGeom prst="straightConnector1">
              <a:avLst/>
            </a:prstGeom>
            <a:noFill/>
            <a:ln w="19050" cap="flat" cmpd="sng">
              <a:solidFill>
                <a:schemeClr val="dk1"/>
              </a:solidFill>
              <a:prstDash val="solid"/>
              <a:round/>
              <a:headEnd type="none" w="med" len="med"/>
              <a:tailEnd type="none" w="med" len="med"/>
            </a:ln>
          </p:spPr>
        </p:cxnSp>
      </p:grpSp>
      <p:sp>
        <p:nvSpPr>
          <p:cNvPr id="135" name="Google Shape;135;p16"/>
          <p:cNvSpPr txBox="1">
            <a:spLocks noGrp="1"/>
          </p:cNvSpPr>
          <p:nvPr>
            <p:ph type="title"/>
          </p:nvPr>
        </p:nvSpPr>
        <p:spPr>
          <a:xfrm>
            <a:off x="878875" y="1533125"/>
            <a:ext cx="3024900" cy="6423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6" name="Google Shape;136;p16"/>
          <p:cNvSpPr txBox="1">
            <a:spLocks noGrp="1"/>
          </p:cNvSpPr>
          <p:nvPr>
            <p:ph type="subTitle" idx="1"/>
          </p:nvPr>
        </p:nvSpPr>
        <p:spPr>
          <a:xfrm>
            <a:off x="878875" y="2175300"/>
            <a:ext cx="3024900" cy="1211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37"/>
        <p:cNvGrpSpPr/>
        <p:nvPr/>
      </p:nvGrpSpPr>
      <p:grpSpPr>
        <a:xfrm>
          <a:off x="0" y="0"/>
          <a:ext cx="0" cy="0"/>
          <a:chOff x="0" y="0"/>
          <a:chExt cx="0" cy="0"/>
        </a:xfrm>
      </p:grpSpPr>
      <p:sp>
        <p:nvSpPr>
          <p:cNvPr id="138" name="Google Shape;138;p17"/>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139;p17"/>
          <p:cNvGrpSpPr/>
          <p:nvPr/>
        </p:nvGrpSpPr>
        <p:grpSpPr>
          <a:xfrm>
            <a:off x="232200" y="232800"/>
            <a:ext cx="8937900" cy="4932875"/>
            <a:chOff x="232200" y="232800"/>
            <a:chExt cx="8937900" cy="4932875"/>
          </a:xfrm>
        </p:grpSpPr>
        <p:sp>
          <p:nvSpPr>
            <p:cNvPr id="140" name="Google Shape;140;p17"/>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 name="Google Shape;141;p17"/>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42" name="Google Shape;142;p17"/>
            <p:cNvCxnSpPr/>
            <p:nvPr/>
          </p:nvCxnSpPr>
          <p:spPr>
            <a:xfrm>
              <a:off x="233525" y="4913075"/>
              <a:ext cx="0" cy="252600"/>
            </a:xfrm>
            <a:prstGeom prst="straightConnector1">
              <a:avLst/>
            </a:prstGeom>
            <a:noFill/>
            <a:ln w="19050" cap="flat" cmpd="sng">
              <a:solidFill>
                <a:schemeClr val="dk1"/>
              </a:solidFill>
              <a:prstDash val="solid"/>
              <a:round/>
              <a:headEnd type="none" w="med" len="med"/>
              <a:tailEnd type="none" w="med" len="med"/>
            </a:ln>
          </p:spPr>
        </p:cxnSp>
      </p:grpSp>
      <p:sp>
        <p:nvSpPr>
          <p:cNvPr id="143" name="Google Shape;143;p17"/>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800"/>
            </a:lvl1pPr>
            <a:lvl2pPr lvl="1">
              <a:spcBef>
                <a:spcPts val="0"/>
              </a:spcBef>
              <a:spcAft>
                <a:spcPts val="0"/>
              </a:spcAft>
              <a:buSzPts val="3000"/>
              <a:buNone/>
              <a:defRPr>
                <a:latin typeface="Lato"/>
                <a:ea typeface="Lato"/>
                <a:cs typeface="Lato"/>
                <a:sym typeface="Lato"/>
              </a:defRPr>
            </a:lvl2pPr>
            <a:lvl3pPr lvl="2">
              <a:spcBef>
                <a:spcPts val="0"/>
              </a:spcBef>
              <a:spcAft>
                <a:spcPts val="0"/>
              </a:spcAft>
              <a:buSzPts val="3000"/>
              <a:buNone/>
              <a:defRPr>
                <a:latin typeface="Lato"/>
                <a:ea typeface="Lato"/>
                <a:cs typeface="Lato"/>
                <a:sym typeface="Lato"/>
              </a:defRPr>
            </a:lvl3pPr>
            <a:lvl4pPr lvl="3">
              <a:spcBef>
                <a:spcPts val="0"/>
              </a:spcBef>
              <a:spcAft>
                <a:spcPts val="0"/>
              </a:spcAft>
              <a:buSzPts val="3000"/>
              <a:buNone/>
              <a:defRPr>
                <a:latin typeface="Lato"/>
                <a:ea typeface="Lato"/>
                <a:cs typeface="Lato"/>
                <a:sym typeface="Lato"/>
              </a:defRPr>
            </a:lvl4pPr>
            <a:lvl5pPr lvl="4">
              <a:spcBef>
                <a:spcPts val="0"/>
              </a:spcBef>
              <a:spcAft>
                <a:spcPts val="0"/>
              </a:spcAft>
              <a:buSzPts val="3000"/>
              <a:buNone/>
              <a:defRPr>
                <a:latin typeface="Lato"/>
                <a:ea typeface="Lato"/>
                <a:cs typeface="Lato"/>
                <a:sym typeface="Lato"/>
              </a:defRPr>
            </a:lvl5pPr>
            <a:lvl6pPr lvl="5">
              <a:spcBef>
                <a:spcPts val="0"/>
              </a:spcBef>
              <a:spcAft>
                <a:spcPts val="0"/>
              </a:spcAft>
              <a:buSzPts val="3000"/>
              <a:buNone/>
              <a:defRPr>
                <a:latin typeface="Lato"/>
                <a:ea typeface="Lato"/>
                <a:cs typeface="Lato"/>
                <a:sym typeface="Lato"/>
              </a:defRPr>
            </a:lvl6pPr>
            <a:lvl7pPr lvl="6">
              <a:spcBef>
                <a:spcPts val="0"/>
              </a:spcBef>
              <a:spcAft>
                <a:spcPts val="0"/>
              </a:spcAft>
              <a:buSzPts val="3000"/>
              <a:buNone/>
              <a:defRPr>
                <a:latin typeface="Lato"/>
                <a:ea typeface="Lato"/>
                <a:cs typeface="Lato"/>
                <a:sym typeface="Lato"/>
              </a:defRPr>
            </a:lvl7pPr>
            <a:lvl8pPr lvl="7">
              <a:spcBef>
                <a:spcPts val="0"/>
              </a:spcBef>
              <a:spcAft>
                <a:spcPts val="0"/>
              </a:spcAft>
              <a:buSzPts val="3000"/>
              <a:buNone/>
              <a:defRPr>
                <a:latin typeface="Lato"/>
                <a:ea typeface="Lato"/>
                <a:cs typeface="Lato"/>
                <a:sym typeface="Lato"/>
              </a:defRPr>
            </a:lvl8pPr>
            <a:lvl9pPr lvl="8">
              <a:spcBef>
                <a:spcPts val="0"/>
              </a:spcBef>
              <a:spcAft>
                <a:spcPts val="0"/>
              </a:spcAft>
              <a:buSzPts val="3000"/>
              <a:buNone/>
              <a:defRPr>
                <a:latin typeface="Lato"/>
                <a:ea typeface="Lato"/>
                <a:cs typeface="Lato"/>
                <a:sym typeface="Lato"/>
              </a:defRPr>
            </a:lvl9pPr>
          </a:lstStyle>
          <a:p>
            <a:endParaRPr/>
          </a:p>
        </p:txBody>
      </p:sp>
      <p:sp>
        <p:nvSpPr>
          <p:cNvPr id="144" name="Google Shape;144;p17"/>
          <p:cNvSpPr txBox="1">
            <a:spLocks noGrp="1"/>
          </p:cNvSpPr>
          <p:nvPr>
            <p:ph type="subTitle" idx="1"/>
          </p:nvPr>
        </p:nvSpPr>
        <p:spPr>
          <a:xfrm>
            <a:off x="713250" y="1017725"/>
            <a:ext cx="7717500" cy="889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3">
  <p:cSld name="CUSTOM_10_1">
    <p:spTree>
      <p:nvGrpSpPr>
        <p:cNvPr id="1" name="Shape 145"/>
        <p:cNvGrpSpPr/>
        <p:nvPr/>
      </p:nvGrpSpPr>
      <p:grpSpPr>
        <a:xfrm>
          <a:off x="0" y="0"/>
          <a:ext cx="0" cy="0"/>
          <a:chOff x="0" y="0"/>
          <a:chExt cx="0" cy="0"/>
        </a:xfrm>
      </p:grpSpPr>
      <p:sp>
        <p:nvSpPr>
          <p:cNvPr id="146" name="Google Shape;146;p18"/>
          <p:cNvSpPr/>
          <p:nvPr/>
        </p:nvSpPr>
        <p:spPr>
          <a:xfrm>
            <a:off x="7069475" y="3282725"/>
            <a:ext cx="3701700" cy="37017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18"/>
          <p:cNvGrpSpPr/>
          <p:nvPr/>
        </p:nvGrpSpPr>
        <p:grpSpPr>
          <a:xfrm>
            <a:off x="-19050" y="232800"/>
            <a:ext cx="8930250" cy="5117250"/>
            <a:chOff x="-19050" y="232800"/>
            <a:chExt cx="8930250" cy="5117250"/>
          </a:xfrm>
        </p:grpSpPr>
        <p:sp>
          <p:nvSpPr>
            <p:cNvPr id="148" name="Google Shape;148;p1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9" name="Google Shape;149;p18"/>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150" name="Google Shape;150;p18"/>
            <p:cNvCxnSpPr/>
            <p:nvPr/>
          </p:nvCxnSpPr>
          <p:spPr>
            <a:xfrm rot="10800000">
              <a:off x="8911200" y="4917150"/>
              <a:ext cx="0" cy="432900"/>
            </a:xfrm>
            <a:prstGeom prst="straightConnector1">
              <a:avLst/>
            </a:prstGeom>
            <a:noFill/>
            <a:ln w="19050" cap="flat" cmpd="sng">
              <a:solidFill>
                <a:schemeClr val="dk1"/>
              </a:solidFill>
              <a:prstDash val="solid"/>
              <a:round/>
              <a:headEnd type="none" w="med" len="med"/>
              <a:tailEnd type="none" w="med" len="med"/>
            </a:ln>
          </p:spPr>
        </p:cxnSp>
      </p:grpSp>
      <p:sp>
        <p:nvSpPr>
          <p:cNvPr id="151" name="Google Shape;151;p18"/>
          <p:cNvSpPr txBox="1">
            <a:spLocks noGrp="1"/>
          </p:cNvSpPr>
          <p:nvPr>
            <p:ph type="title"/>
          </p:nvPr>
        </p:nvSpPr>
        <p:spPr>
          <a:xfrm>
            <a:off x="72232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
        <p:nvSpPr>
          <p:cNvPr id="152" name="Google Shape;152;p18"/>
          <p:cNvSpPr txBox="1">
            <a:spLocks noGrp="1"/>
          </p:cNvSpPr>
          <p:nvPr>
            <p:ph type="subTitle" idx="1"/>
          </p:nvPr>
        </p:nvSpPr>
        <p:spPr>
          <a:xfrm>
            <a:off x="713175" y="1421525"/>
            <a:ext cx="5945400" cy="26007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3"/>
        <p:cNvGrpSpPr/>
        <p:nvPr/>
      </p:nvGrpSpPr>
      <p:grpSpPr>
        <a:xfrm>
          <a:off x="0" y="0"/>
          <a:ext cx="0" cy="0"/>
          <a:chOff x="0" y="0"/>
          <a:chExt cx="0" cy="0"/>
        </a:xfrm>
      </p:grpSpPr>
      <p:sp>
        <p:nvSpPr>
          <p:cNvPr id="154" name="Google Shape;154;p19"/>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19"/>
          <p:cNvGrpSpPr/>
          <p:nvPr/>
        </p:nvGrpSpPr>
        <p:grpSpPr>
          <a:xfrm>
            <a:off x="232200" y="232800"/>
            <a:ext cx="8988300" cy="5000100"/>
            <a:chOff x="232200" y="232800"/>
            <a:chExt cx="8988300" cy="5000100"/>
          </a:xfrm>
        </p:grpSpPr>
        <p:sp>
          <p:nvSpPr>
            <p:cNvPr id="156" name="Google Shape;156;p1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19"/>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58" name="Google Shape;158;p19"/>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59" name="Google Shape;159;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0" name="Google Shape;160;p19"/>
          <p:cNvSpPr txBox="1">
            <a:spLocks noGrp="1"/>
          </p:cNvSpPr>
          <p:nvPr>
            <p:ph type="subTitle" idx="1"/>
          </p:nvPr>
        </p:nvSpPr>
        <p:spPr>
          <a:xfrm>
            <a:off x="977801" y="2514225"/>
            <a:ext cx="2242500" cy="99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1" name="Google Shape;161;p19"/>
          <p:cNvSpPr txBox="1">
            <a:spLocks noGrp="1"/>
          </p:cNvSpPr>
          <p:nvPr>
            <p:ph type="subTitle" idx="2"/>
          </p:nvPr>
        </p:nvSpPr>
        <p:spPr>
          <a:xfrm>
            <a:off x="3450748" y="2514225"/>
            <a:ext cx="2242500" cy="99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2" name="Google Shape;162;p19"/>
          <p:cNvSpPr txBox="1">
            <a:spLocks noGrp="1"/>
          </p:cNvSpPr>
          <p:nvPr>
            <p:ph type="subTitle" idx="3"/>
          </p:nvPr>
        </p:nvSpPr>
        <p:spPr>
          <a:xfrm>
            <a:off x="5923698" y="2514225"/>
            <a:ext cx="2242500" cy="9948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163" name="Google Shape;163;p19"/>
          <p:cNvSpPr txBox="1">
            <a:spLocks noGrp="1"/>
          </p:cNvSpPr>
          <p:nvPr>
            <p:ph type="subTitle" idx="4"/>
          </p:nvPr>
        </p:nvSpPr>
        <p:spPr>
          <a:xfrm>
            <a:off x="977803" y="2285625"/>
            <a:ext cx="22425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64" name="Google Shape;164;p19"/>
          <p:cNvSpPr txBox="1">
            <a:spLocks noGrp="1"/>
          </p:cNvSpPr>
          <p:nvPr>
            <p:ph type="subTitle" idx="5"/>
          </p:nvPr>
        </p:nvSpPr>
        <p:spPr>
          <a:xfrm>
            <a:off x="3450747" y="2285625"/>
            <a:ext cx="22425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65" name="Google Shape;165;p19"/>
          <p:cNvSpPr txBox="1">
            <a:spLocks noGrp="1"/>
          </p:cNvSpPr>
          <p:nvPr>
            <p:ph type="subTitle" idx="6"/>
          </p:nvPr>
        </p:nvSpPr>
        <p:spPr>
          <a:xfrm>
            <a:off x="5923697" y="2285625"/>
            <a:ext cx="2242500" cy="3657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algn="ctr"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166"/>
        <p:cNvGrpSpPr/>
        <p:nvPr/>
      </p:nvGrpSpPr>
      <p:grpSpPr>
        <a:xfrm>
          <a:off x="0" y="0"/>
          <a:ext cx="0" cy="0"/>
          <a:chOff x="0" y="0"/>
          <a:chExt cx="0" cy="0"/>
        </a:xfrm>
      </p:grpSpPr>
      <p:sp>
        <p:nvSpPr>
          <p:cNvPr id="167" name="Google Shape;167;p20"/>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20"/>
          <p:cNvGrpSpPr/>
          <p:nvPr/>
        </p:nvGrpSpPr>
        <p:grpSpPr>
          <a:xfrm>
            <a:off x="-725" y="1466925"/>
            <a:ext cx="939900" cy="2326875"/>
            <a:chOff x="-725" y="1466925"/>
            <a:chExt cx="939900" cy="2326875"/>
          </a:xfrm>
        </p:grpSpPr>
        <p:cxnSp>
          <p:nvCxnSpPr>
            <p:cNvPr id="169" name="Google Shape;169;p20"/>
            <p:cNvCxnSpPr/>
            <p:nvPr/>
          </p:nvCxnSpPr>
          <p:spPr>
            <a:xfrm>
              <a:off x="-725" y="1466925"/>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0" name="Google Shape;170;p20"/>
            <p:cNvCxnSpPr/>
            <p:nvPr/>
          </p:nvCxnSpPr>
          <p:spPr>
            <a:xfrm>
              <a:off x="-725" y="2668450"/>
              <a:ext cx="939900" cy="0"/>
            </a:xfrm>
            <a:prstGeom prst="straightConnector1">
              <a:avLst/>
            </a:prstGeom>
            <a:noFill/>
            <a:ln w="19050" cap="flat" cmpd="sng">
              <a:solidFill>
                <a:schemeClr val="dk1"/>
              </a:solidFill>
              <a:prstDash val="solid"/>
              <a:round/>
              <a:headEnd type="none" w="med" len="med"/>
              <a:tailEnd type="none" w="med" len="med"/>
            </a:ln>
          </p:spPr>
        </p:cxnSp>
        <p:cxnSp>
          <p:nvCxnSpPr>
            <p:cNvPr id="171" name="Google Shape;171;p20"/>
            <p:cNvCxnSpPr/>
            <p:nvPr/>
          </p:nvCxnSpPr>
          <p:spPr>
            <a:xfrm>
              <a:off x="-725" y="3793800"/>
              <a:ext cx="939900" cy="0"/>
            </a:xfrm>
            <a:prstGeom prst="straightConnector1">
              <a:avLst/>
            </a:prstGeom>
            <a:noFill/>
            <a:ln w="19050" cap="flat" cmpd="sng">
              <a:solidFill>
                <a:schemeClr val="dk1"/>
              </a:solidFill>
              <a:prstDash val="solid"/>
              <a:round/>
              <a:headEnd type="none" w="med" len="med"/>
              <a:tailEnd type="none" w="med" len="med"/>
            </a:ln>
          </p:spPr>
        </p:cxnSp>
      </p:grpSp>
      <p:grpSp>
        <p:nvGrpSpPr>
          <p:cNvPr id="172" name="Google Shape;172;p20"/>
          <p:cNvGrpSpPr/>
          <p:nvPr/>
        </p:nvGrpSpPr>
        <p:grpSpPr>
          <a:xfrm>
            <a:off x="232200" y="232800"/>
            <a:ext cx="8988300" cy="5000100"/>
            <a:chOff x="232200" y="232800"/>
            <a:chExt cx="8988300" cy="5000100"/>
          </a:xfrm>
        </p:grpSpPr>
        <p:sp>
          <p:nvSpPr>
            <p:cNvPr id="173" name="Google Shape;173;p20"/>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4" name="Google Shape;174;p20"/>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175" name="Google Shape;175;p20"/>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176" name="Google Shape;176;p20"/>
          <p:cNvSpPr txBox="1">
            <a:spLocks noGrp="1"/>
          </p:cNvSpPr>
          <p:nvPr>
            <p:ph type="title"/>
          </p:nvPr>
        </p:nvSpPr>
        <p:spPr>
          <a:xfrm>
            <a:off x="713225"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7" name="Google Shape;177;p20"/>
          <p:cNvSpPr txBox="1">
            <a:spLocks noGrp="1"/>
          </p:cNvSpPr>
          <p:nvPr>
            <p:ph type="subTitle" idx="1"/>
          </p:nvPr>
        </p:nvSpPr>
        <p:spPr>
          <a:xfrm>
            <a:off x="1731050" y="1640570"/>
            <a:ext cx="66132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8" name="Google Shape;178;p20"/>
          <p:cNvSpPr txBox="1">
            <a:spLocks noGrp="1"/>
          </p:cNvSpPr>
          <p:nvPr>
            <p:ph type="subTitle" idx="2"/>
          </p:nvPr>
        </p:nvSpPr>
        <p:spPr>
          <a:xfrm>
            <a:off x="1731050" y="280036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79" name="Google Shape;179;p20"/>
          <p:cNvSpPr txBox="1">
            <a:spLocks noGrp="1"/>
          </p:cNvSpPr>
          <p:nvPr>
            <p:ph type="subTitle" idx="3"/>
          </p:nvPr>
        </p:nvSpPr>
        <p:spPr>
          <a:xfrm>
            <a:off x="1731050" y="3957450"/>
            <a:ext cx="66132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80" name="Google Shape;180;p20"/>
          <p:cNvSpPr txBox="1">
            <a:spLocks noGrp="1"/>
          </p:cNvSpPr>
          <p:nvPr>
            <p:ph type="subTitle" idx="4"/>
          </p:nvPr>
        </p:nvSpPr>
        <p:spPr>
          <a:xfrm>
            <a:off x="1731050" y="1241275"/>
            <a:ext cx="66132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1" name="Google Shape;181;p20"/>
          <p:cNvSpPr txBox="1">
            <a:spLocks noGrp="1"/>
          </p:cNvSpPr>
          <p:nvPr>
            <p:ph type="subTitle" idx="5"/>
          </p:nvPr>
        </p:nvSpPr>
        <p:spPr>
          <a:xfrm>
            <a:off x="1731050" y="2395400"/>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182" name="Google Shape;182;p20"/>
          <p:cNvSpPr txBox="1">
            <a:spLocks noGrp="1"/>
          </p:cNvSpPr>
          <p:nvPr>
            <p:ph type="subTitle" idx="6"/>
          </p:nvPr>
        </p:nvSpPr>
        <p:spPr>
          <a:xfrm>
            <a:off x="1731050" y="3546826"/>
            <a:ext cx="66132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a:off x="6433725" y="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713225" y="-62550"/>
            <a:ext cx="7717800" cy="5210100"/>
            <a:chOff x="713225" y="-62550"/>
            <a:chExt cx="7717800" cy="5210100"/>
          </a:xfrm>
        </p:grpSpPr>
        <p:sp>
          <p:nvSpPr>
            <p:cNvPr id="19" name="Google Shape;19;p3"/>
            <p:cNvSpPr/>
            <p:nvPr/>
          </p:nvSpPr>
          <p:spPr>
            <a:xfrm>
              <a:off x="713225" y="533550"/>
              <a:ext cx="77178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3"/>
            <p:cNvCxnSpPr/>
            <p:nvPr/>
          </p:nvCxnSpPr>
          <p:spPr>
            <a:xfrm rot="10800000">
              <a:off x="713225" y="-62550"/>
              <a:ext cx="0" cy="596100"/>
            </a:xfrm>
            <a:prstGeom prst="straightConnector1">
              <a:avLst/>
            </a:prstGeom>
            <a:noFill/>
            <a:ln w="19050" cap="flat" cmpd="sng">
              <a:solidFill>
                <a:schemeClr val="dk1"/>
              </a:solidFill>
              <a:prstDash val="solid"/>
              <a:round/>
              <a:headEnd type="none" w="med" len="med"/>
              <a:tailEnd type="none" w="med" len="med"/>
            </a:ln>
          </p:spPr>
        </p:cxnSp>
        <p:cxnSp>
          <p:nvCxnSpPr>
            <p:cNvPr id="21" name="Google Shape;21;p3"/>
            <p:cNvCxnSpPr/>
            <p:nvPr/>
          </p:nvCxnSpPr>
          <p:spPr>
            <a:xfrm>
              <a:off x="8430775" y="4608450"/>
              <a:ext cx="0" cy="539100"/>
            </a:xfrm>
            <a:prstGeom prst="straightConnector1">
              <a:avLst/>
            </a:prstGeom>
            <a:noFill/>
            <a:ln w="19050" cap="flat" cmpd="sng">
              <a:solidFill>
                <a:schemeClr val="dk1"/>
              </a:solidFill>
              <a:prstDash val="solid"/>
              <a:round/>
              <a:headEnd type="none" w="med" len="med"/>
              <a:tailEnd type="none" w="med" len="med"/>
            </a:ln>
          </p:spPr>
        </p:cxnSp>
      </p:grpSp>
      <p:sp>
        <p:nvSpPr>
          <p:cNvPr id="22" name="Google Shape;22;p3"/>
          <p:cNvSpPr txBox="1">
            <a:spLocks noGrp="1"/>
          </p:cNvSpPr>
          <p:nvPr>
            <p:ph type="title"/>
          </p:nvPr>
        </p:nvSpPr>
        <p:spPr>
          <a:xfrm>
            <a:off x="1216475" y="1977150"/>
            <a:ext cx="50676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720000" y="533550"/>
            <a:ext cx="824400" cy="705000"/>
          </a:xfrm>
          <a:prstGeom prst="rect">
            <a:avLst/>
          </a:prstGeom>
          <a:solidFill>
            <a:schemeClr val="dk1"/>
          </a:solidFill>
        </p:spPr>
        <p:txBody>
          <a:bodyPr spcFirstLastPara="1" wrap="square" lIns="91425" tIns="91425" rIns="91425" bIns="91425" anchor="ctr" anchorCtr="0">
            <a:noAutofit/>
          </a:bodyPr>
          <a:lstStyle>
            <a:lvl1pPr lvl="0" algn="ctr" rtl="0">
              <a:spcBef>
                <a:spcPts val="0"/>
              </a:spcBef>
              <a:spcAft>
                <a:spcPts val="0"/>
              </a:spcAft>
              <a:buSzPts val="6000"/>
              <a:buNone/>
              <a:defRPr sz="33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1216475" y="2730750"/>
            <a:ext cx="5067600" cy="43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2">
  <p:cSld name="CUSTOM_6_1_1">
    <p:spTree>
      <p:nvGrpSpPr>
        <p:cNvPr id="1" name="Shape 183"/>
        <p:cNvGrpSpPr/>
        <p:nvPr/>
      </p:nvGrpSpPr>
      <p:grpSpPr>
        <a:xfrm>
          <a:off x="0" y="0"/>
          <a:ext cx="0" cy="0"/>
          <a:chOff x="0" y="0"/>
          <a:chExt cx="0" cy="0"/>
        </a:xfrm>
      </p:grpSpPr>
      <p:sp>
        <p:nvSpPr>
          <p:cNvPr id="184" name="Google Shape;184;p21"/>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5" name="Google Shape;185;p21"/>
          <p:cNvGrpSpPr/>
          <p:nvPr/>
        </p:nvGrpSpPr>
        <p:grpSpPr>
          <a:xfrm>
            <a:off x="232200" y="-60100"/>
            <a:ext cx="9070200" cy="4977400"/>
            <a:chOff x="232200" y="-60100"/>
            <a:chExt cx="9070200" cy="4977400"/>
          </a:xfrm>
        </p:grpSpPr>
        <p:sp>
          <p:nvSpPr>
            <p:cNvPr id="186" name="Google Shape;186;p21"/>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7" name="Google Shape;187;p21"/>
            <p:cNvCxnSpPr/>
            <p:nvPr/>
          </p:nvCxnSpPr>
          <p:spPr>
            <a:xfrm rot="10800000">
              <a:off x="232200" y="-60100"/>
              <a:ext cx="0" cy="296700"/>
            </a:xfrm>
            <a:prstGeom prst="straightConnector1">
              <a:avLst/>
            </a:prstGeom>
            <a:noFill/>
            <a:ln w="19050" cap="flat" cmpd="sng">
              <a:solidFill>
                <a:schemeClr val="dk1"/>
              </a:solidFill>
              <a:prstDash val="solid"/>
              <a:round/>
              <a:headEnd type="none" w="med" len="med"/>
              <a:tailEnd type="none" w="med" len="med"/>
            </a:ln>
          </p:spPr>
        </p:cxnSp>
        <p:cxnSp>
          <p:nvCxnSpPr>
            <p:cNvPr id="188" name="Google Shape;188;p21"/>
            <p:cNvCxnSpPr/>
            <p:nvPr/>
          </p:nvCxnSpPr>
          <p:spPr>
            <a:xfrm>
              <a:off x="8904900" y="4917300"/>
              <a:ext cx="397500" cy="0"/>
            </a:xfrm>
            <a:prstGeom prst="straightConnector1">
              <a:avLst/>
            </a:prstGeom>
            <a:noFill/>
            <a:ln w="19050" cap="flat" cmpd="sng">
              <a:solidFill>
                <a:schemeClr val="dk1"/>
              </a:solidFill>
              <a:prstDash val="solid"/>
              <a:round/>
              <a:headEnd type="none" w="med" len="med"/>
              <a:tailEnd type="none" w="med" len="med"/>
            </a:ln>
          </p:spPr>
        </p:cxnSp>
      </p:grpSp>
      <p:sp>
        <p:nvSpPr>
          <p:cNvPr id="189" name="Google Shape;18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0" name="Google Shape;190;p21"/>
          <p:cNvSpPr txBox="1">
            <a:spLocks noGrp="1"/>
          </p:cNvSpPr>
          <p:nvPr>
            <p:ph type="subTitle" idx="1"/>
          </p:nvPr>
        </p:nvSpPr>
        <p:spPr>
          <a:xfrm>
            <a:off x="2032350" y="1565625"/>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1" name="Google Shape;191;p21"/>
          <p:cNvSpPr txBox="1">
            <a:spLocks noGrp="1"/>
          </p:cNvSpPr>
          <p:nvPr>
            <p:ph type="subTitle" idx="2"/>
          </p:nvPr>
        </p:nvSpPr>
        <p:spPr>
          <a:xfrm>
            <a:off x="2641957" y="2723563"/>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2" name="Google Shape;192;p21"/>
          <p:cNvSpPr txBox="1">
            <a:spLocks noGrp="1"/>
          </p:cNvSpPr>
          <p:nvPr>
            <p:ph type="subTitle" idx="3"/>
          </p:nvPr>
        </p:nvSpPr>
        <p:spPr>
          <a:xfrm>
            <a:off x="3251557" y="3881500"/>
            <a:ext cx="48768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193" name="Google Shape;193;p21"/>
          <p:cNvSpPr txBox="1">
            <a:spLocks noGrp="1"/>
          </p:cNvSpPr>
          <p:nvPr>
            <p:ph type="subTitle" idx="4"/>
          </p:nvPr>
        </p:nvSpPr>
        <p:spPr>
          <a:xfrm>
            <a:off x="2032350" y="1253625"/>
            <a:ext cx="4876800" cy="427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4" name="Google Shape;194;p21"/>
          <p:cNvSpPr txBox="1">
            <a:spLocks noGrp="1"/>
          </p:cNvSpPr>
          <p:nvPr>
            <p:ph type="subTitle" idx="5"/>
          </p:nvPr>
        </p:nvSpPr>
        <p:spPr>
          <a:xfrm>
            <a:off x="2641950" y="241227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
        <p:nvSpPr>
          <p:cNvPr id="195" name="Google Shape;195;p21"/>
          <p:cNvSpPr txBox="1">
            <a:spLocks noGrp="1"/>
          </p:cNvSpPr>
          <p:nvPr>
            <p:ph type="subTitle" idx="6"/>
          </p:nvPr>
        </p:nvSpPr>
        <p:spPr>
          <a:xfrm>
            <a:off x="3251550" y="3570925"/>
            <a:ext cx="48768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2pPr>
            <a:lvl3pPr lvl="2"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3pPr>
            <a:lvl4pPr lvl="3"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4pPr>
            <a:lvl5pPr lvl="4"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5pPr>
            <a:lvl6pPr lvl="5"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6pPr>
            <a:lvl7pPr lvl="6"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7pPr>
            <a:lvl8pPr lvl="7"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8pPr>
            <a:lvl9pPr lvl="8" rtl="0">
              <a:lnSpc>
                <a:spcPct val="115000"/>
              </a:lnSpc>
              <a:spcBef>
                <a:spcPts val="0"/>
              </a:spcBef>
              <a:spcAft>
                <a:spcPts val="0"/>
              </a:spcAft>
              <a:buSzPts val="2600"/>
              <a:buFont typeface="Figtree Black"/>
              <a:buNone/>
              <a:defRPr sz="2600">
                <a:latin typeface="Figtree Black"/>
                <a:ea typeface="Figtree Black"/>
                <a:cs typeface="Figtree Black"/>
                <a:sym typeface="Figtree Black"/>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96"/>
        <p:cNvGrpSpPr/>
        <p:nvPr/>
      </p:nvGrpSpPr>
      <p:grpSpPr>
        <a:xfrm>
          <a:off x="0" y="0"/>
          <a:ext cx="0" cy="0"/>
          <a:chOff x="0" y="0"/>
          <a:chExt cx="0" cy="0"/>
        </a:xfrm>
      </p:grpSpPr>
      <p:sp>
        <p:nvSpPr>
          <p:cNvPr id="197" name="Google Shape;197;p22"/>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198;p22"/>
          <p:cNvGrpSpPr/>
          <p:nvPr/>
        </p:nvGrpSpPr>
        <p:grpSpPr>
          <a:xfrm>
            <a:off x="-19050" y="232800"/>
            <a:ext cx="9189150" cy="4684500"/>
            <a:chOff x="-19050" y="232800"/>
            <a:chExt cx="9189150" cy="4684500"/>
          </a:xfrm>
        </p:grpSpPr>
        <p:sp>
          <p:nvSpPr>
            <p:cNvPr id="199" name="Google Shape;199;p22"/>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2"/>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01" name="Google Shape;201;p22"/>
            <p:cNvCxnSpPr/>
            <p:nvPr/>
          </p:nvCxnSpPr>
          <p:spPr>
            <a:xfrm rot="10800000">
              <a:off x="8911200" y="49173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02" name="Google Shape;202;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3" name="Google Shape;203;p22"/>
          <p:cNvSpPr txBox="1">
            <a:spLocks noGrp="1"/>
          </p:cNvSpPr>
          <p:nvPr>
            <p:ph type="subTitle" idx="1"/>
          </p:nvPr>
        </p:nvSpPr>
        <p:spPr>
          <a:xfrm>
            <a:off x="1762571"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4" name="Google Shape;204;p22"/>
          <p:cNvSpPr txBox="1">
            <a:spLocks noGrp="1"/>
          </p:cNvSpPr>
          <p:nvPr>
            <p:ph type="subTitle" idx="2"/>
          </p:nvPr>
        </p:nvSpPr>
        <p:spPr>
          <a:xfrm>
            <a:off x="5132667" y="1752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5" name="Google Shape;205;p22"/>
          <p:cNvSpPr txBox="1">
            <a:spLocks noGrp="1"/>
          </p:cNvSpPr>
          <p:nvPr>
            <p:ph type="subTitle" idx="3"/>
          </p:nvPr>
        </p:nvSpPr>
        <p:spPr>
          <a:xfrm>
            <a:off x="1762571"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6" name="Google Shape;206;p22"/>
          <p:cNvSpPr txBox="1">
            <a:spLocks noGrp="1"/>
          </p:cNvSpPr>
          <p:nvPr>
            <p:ph type="subTitle" idx="4"/>
          </p:nvPr>
        </p:nvSpPr>
        <p:spPr>
          <a:xfrm>
            <a:off x="5132667" y="3336725"/>
            <a:ext cx="2687400" cy="9111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07" name="Google Shape;207;p22"/>
          <p:cNvSpPr txBox="1">
            <a:spLocks noGrp="1"/>
          </p:cNvSpPr>
          <p:nvPr>
            <p:ph type="subTitle" idx="5"/>
          </p:nvPr>
        </p:nvSpPr>
        <p:spPr>
          <a:xfrm>
            <a:off x="1762571"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8" name="Google Shape;208;p22"/>
          <p:cNvSpPr txBox="1">
            <a:spLocks noGrp="1"/>
          </p:cNvSpPr>
          <p:nvPr>
            <p:ph type="subTitle" idx="6"/>
          </p:nvPr>
        </p:nvSpPr>
        <p:spPr>
          <a:xfrm>
            <a:off x="5132667" y="1524200"/>
            <a:ext cx="2687400" cy="3549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09" name="Google Shape;209;p22"/>
          <p:cNvSpPr txBox="1">
            <a:spLocks noGrp="1"/>
          </p:cNvSpPr>
          <p:nvPr>
            <p:ph type="subTitle" idx="7"/>
          </p:nvPr>
        </p:nvSpPr>
        <p:spPr>
          <a:xfrm>
            <a:off x="1762571"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10" name="Google Shape;210;p22"/>
          <p:cNvSpPr txBox="1">
            <a:spLocks noGrp="1"/>
          </p:cNvSpPr>
          <p:nvPr>
            <p:ph type="subTitle" idx="8"/>
          </p:nvPr>
        </p:nvSpPr>
        <p:spPr>
          <a:xfrm>
            <a:off x="5132667" y="3091838"/>
            <a:ext cx="2687400" cy="354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Figtree Black"/>
              <a:buNone/>
              <a:defRPr sz="1900">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7_1">
    <p:spTree>
      <p:nvGrpSpPr>
        <p:cNvPr id="1" name="Shape 211"/>
        <p:cNvGrpSpPr/>
        <p:nvPr/>
      </p:nvGrpSpPr>
      <p:grpSpPr>
        <a:xfrm>
          <a:off x="0" y="0"/>
          <a:ext cx="0" cy="0"/>
          <a:chOff x="0" y="0"/>
          <a:chExt cx="0" cy="0"/>
        </a:xfrm>
      </p:grpSpPr>
      <p:sp>
        <p:nvSpPr>
          <p:cNvPr id="212" name="Google Shape;212;p23"/>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 name="Google Shape;213;p23"/>
          <p:cNvGrpSpPr/>
          <p:nvPr/>
        </p:nvGrpSpPr>
        <p:grpSpPr>
          <a:xfrm>
            <a:off x="232200" y="232800"/>
            <a:ext cx="8988300" cy="5000100"/>
            <a:chOff x="232200" y="232800"/>
            <a:chExt cx="8988300" cy="5000100"/>
          </a:xfrm>
        </p:grpSpPr>
        <p:sp>
          <p:nvSpPr>
            <p:cNvPr id="214" name="Google Shape;214;p23"/>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5" name="Google Shape;215;p23"/>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16" name="Google Shape;216;p23"/>
            <p:cNvCxnSpPr/>
            <p:nvPr/>
          </p:nvCxnSpPr>
          <p:spPr>
            <a:xfrm>
              <a:off x="233525" y="4917300"/>
              <a:ext cx="0" cy="315600"/>
            </a:xfrm>
            <a:prstGeom prst="straightConnector1">
              <a:avLst/>
            </a:prstGeom>
            <a:noFill/>
            <a:ln w="19050" cap="flat" cmpd="sng">
              <a:solidFill>
                <a:schemeClr val="dk1"/>
              </a:solidFill>
              <a:prstDash val="solid"/>
              <a:round/>
              <a:headEnd type="none" w="med" len="med"/>
              <a:tailEnd type="none" w="med" len="med"/>
            </a:ln>
          </p:spPr>
        </p:cxnSp>
      </p:grpSp>
      <p:sp>
        <p:nvSpPr>
          <p:cNvPr id="217" name="Google Shape;217;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8" name="Google Shape;218;p23"/>
          <p:cNvSpPr txBox="1">
            <a:spLocks noGrp="1"/>
          </p:cNvSpPr>
          <p:nvPr>
            <p:ph type="subTitle" idx="1"/>
          </p:nvPr>
        </p:nvSpPr>
        <p:spPr>
          <a:xfrm>
            <a:off x="874134"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19" name="Google Shape;219;p23"/>
          <p:cNvSpPr txBox="1">
            <a:spLocks noGrp="1"/>
          </p:cNvSpPr>
          <p:nvPr>
            <p:ph type="subTitle" idx="2"/>
          </p:nvPr>
        </p:nvSpPr>
        <p:spPr>
          <a:xfrm>
            <a:off x="3319800"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0" name="Google Shape;220;p23"/>
          <p:cNvSpPr txBox="1">
            <a:spLocks noGrp="1"/>
          </p:cNvSpPr>
          <p:nvPr>
            <p:ph type="subTitle" idx="3"/>
          </p:nvPr>
        </p:nvSpPr>
        <p:spPr>
          <a:xfrm>
            <a:off x="874134"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1" name="Google Shape;221;p23"/>
          <p:cNvSpPr txBox="1">
            <a:spLocks noGrp="1"/>
          </p:cNvSpPr>
          <p:nvPr>
            <p:ph type="subTitle" idx="4"/>
          </p:nvPr>
        </p:nvSpPr>
        <p:spPr>
          <a:xfrm>
            <a:off x="3319800"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2" name="Google Shape;222;p23"/>
          <p:cNvSpPr txBox="1">
            <a:spLocks noGrp="1"/>
          </p:cNvSpPr>
          <p:nvPr>
            <p:ph type="subTitle" idx="5"/>
          </p:nvPr>
        </p:nvSpPr>
        <p:spPr>
          <a:xfrm>
            <a:off x="5765466" y="2145979"/>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3" name="Google Shape;223;p23"/>
          <p:cNvSpPr txBox="1">
            <a:spLocks noGrp="1"/>
          </p:cNvSpPr>
          <p:nvPr>
            <p:ph type="subTitle" idx="6"/>
          </p:nvPr>
        </p:nvSpPr>
        <p:spPr>
          <a:xfrm>
            <a:off x="5765466" y="3635775"/>
            <a:ext cx="2199600" cy="6354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224" name="Google Shape;224;p23"/>
          <p:cNvSpPr txBox="1">
            <a:spLocks noGrp="1"/>
          </p:cNvSpPr>
          <p:nvPr>
            <p:ph type="subTitle" idx="7"/>
          </p:nvPr>
        </p:nvSpPr>
        <p:spPr>
          <a:xfrm>
            <a:off x="872334"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5" name="Google Shape;225;p23"/>
          <p:cNvSpPr txBox="1">
            <a:spLocks noGrp="1"/>
          </p:cNvSpPr>
          <p:nvPr>
            <p:ph type="subTitle" idx="8"/>
          </p:nvPr>
        </p:nvSpPr>
        <p:spPr>
          <a:xfrm>
            <a:off x="3318000"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6" name="Google Shape;226;p23"/>
          <p:cNvSpPr txBox="1">
            <a:spLocks noGrp="1"/>
          </p:cNvSpPr>
          <p:nvPr>
            <p:ph type="subTitle" idx="9"/>
          </p:nvPr>
        </p:nvSpPr>
        <p:spPr>
          <a:xfrm>
            <a:off x="5763666" y="1769325"/>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7" name="Google Shape;227;p23"/>
          <p:cNvSpPr txBox="1">
            <a:spLocks noGrp="1"/>
          </p:cNvSpPr>
          <p:nvPr>
            <p:ph type="subTitle" idx="13"/>
          </p:nvPr>
        </p:nvSpPr>
        <p:spPr>
          <a:xfrm>
            <a:off x="872334"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8" name="Google Shape;228;p23"/>
          <p:cNvSpPr txBox="1">
            <a:spLocks noGrp="1"/>
          </p:cNvSpPr>
          <p:nvPr>
            <p:ph type="subTitle" idx="14"/>
          </p:nvPr>
        </p:nvSpPr>
        <p:spPr>
          <a:xfrm>
            <a:off x="3318000"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
        <p:nvSpPr>
          <p:cNvPr id="229" name="Google Shape;229;p23"/>
          <p:cNvSpPr txBox="1">
            <a:spLocks noGrp="1"/>
          </p:cNvSpPr>
          <p:nvPr>
            <p:ph type="subTitle" idx="15"/>
          </p:nvPr>
        </p:nvSpPr>
        <p:spPr>
          <a:xfrm>
            <a:off x="5763666" y="3258926"/>
            <a:ext cx="2203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Figtree Black"/>
              <a:buNone/>
              <a:defRPr sz="1900">
                <a:solidFill>
                  <a:schemeClr val="dk1"/>
                </a:solidFill>
                <a:latin typeface="Figtree Black"/>
                <a:ea typeface="Figtree Black"/>
                <a:cs typeface="Figtree Black"/>
                <a:sym typeface="Figtree Black"/>
              </a:defRPr>
            </a:lvl1pPr>
            <a:lvl2pPr lvl="1"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2pPr>
            <a:lvl3pPr lvl="2"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3pPr>
            <a:lvl4pPr lvl="3"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4pPr>
            <a:lvl5pPr lvl="4"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5pPr>
            <a:lvl6pPr lvl="5"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6pPr>
            <a:lvl7pPr lvl="6"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7pPr>
            <a:lvl8pPr lvl="7"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8pPr>
            <a:lvl9pPr lvl="8" algn="ctr" rtl="0">
              <a:lnSpc>
                <a:spcPct val="115000"/>
              </a:lnSpc>
              <a:spcBef>
                <a:spcPts val="0"/>
              </a:spcBef>
              <a:spcAft>
                <a:spcPts val="0"/>
              </a:spcAft>
              <a:buSzPts val="2400"/>
              <a:buFont typeface="Figtree Black"/>
              <a:buNone/>
              <a:defRPr sz="2400">
                <a:latin typeface="Figtree Black"/>
                <a:ea typeface="Figtree Black"/>
                <a:cs typeface="Figtree Black"/>
                <a:sym typeface="Figtree Black"/>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230"/>
        <p:cNvGrpSpPr/>
        <p:nvPr/>
      </p:nvGrpSpPr>
      <p:grpSpPr>
        <a:xfrm>
          <a:off x="0" y="0"/>
          <a:ext cx="0" cy="0"/>
          <a:chOff x="0" y="0"/>
          <a:chExt cx="0" cy="0"/>
        </a:xfrm>
      </p:grpSpPr>
      <p:sp>
        <p:nvSpPr>
          <p:cNvPr id="231" name="Google Shape;231;p24"/>
          <p:cNvSpPr/>
          <p:nvPr/>
        </p:nvSpPr>
        <p:spPr>
          <a:xfrm>
            <a:off x="6309175" y="2486975"/>
            <a:ext cx="4243200" cy="424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24"/>
          <p:cNvGrpSpPr/>
          <p:nvPr/>
        </p:nvGrpSpPr>
        <p:grpSpPr>
          <a:xfrm>
            <a:off x="-69525" y="539500"/>
            <a:ext cx="9455500" cy="4069200"/>
            <a:chOff x="-69525" y="539500"/>
            <a:chExt cx="9455500" cy="4069200"/>
          </a:xfrm>
        </p:grpSpPr>
        <p:grpSp>
          <p:nvGrpSpPr>
            <p:cNvPr id="233" name="Google Shape;233;p24"/>
            <p:cNvGrpSpPr/>
            <p:nvPr/>
          </p:nvGrpSpPr>
          <p:grpSpPr>
            <a:xfrm>
              <a:off x="713225" y="539500"/>
              <a:ext cx="8672750" cy="4069200"/>
              <a:chOff x="713225" y="539500"/>
              <a:chExt cx="8672750" cy="4069200"/>
            </a:xfrm>
          </p:grpSpPr>
          <p:sp>
            <p:nvSpPr>
              <p:cNvPr id="234" name="Google Shape;234;p24"/>
              <p:cNvSpPr/>
              <p:nvPr/>
            </p:nvSpPr>
            <p:spPr>
              <a:xfrm>
                <a:off x="713225" y="539500"/>
                <a:ext cx="7717500" cy="406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5" name="Google Shape;235;p24"/>
              <p:cNvCxnSpPr/>
              <p:nvPr/>
            </p:nvCxnSpPr>
            <p:spPr>
              <a:xfrm>
                <a:off x="8407675" y="4608575"/>
                <a:ext cx="978300" cy="0"/>
              </a:xfrm>
              <a:prstGeom prst="straightConnector1">
                <a:avLst/>
              </a:prstGeom>
              <a:noFill/>
              <a:ln w="19050" cap="flat" cmpd="sng">
                <a:solidFill>
                  <a:schemeClr val="dk1"/>
                </a:solidFill>
                <a:prstDash val="solid"/>
                <a:round/>
                <a:headEnd type="none" w="med" len="med"/>
                <a:tailEnd type="none" w="med" len="med"/>
              </a:ln>
            </p:spPr>
          </p:cxnSp>
        </p:grpSp>
        <p:cxnSp>
          <p:nvCxnSpPr>
            <p:cNvPr id="236" name="Google Shape;236;p24"/>
            <p:cNvCxnSpPr/>
            <p:nvPr/>
          </p:nvCxnSpPr>
          <p:spPr>
            <a:xfrm rot="10800000">
              <a:off x="-69525" y="539500"/>
              <a:ext cx="789000" cy="0"/>
            </a:xfrm>
            <a:prstGeom prst="straightConnector1">
              <a:avLst/>
            </a:prstGeom>
            <a:noFill/>
            <a:ln w="19050" cap="flat" cmpd="sng">
              <a:solidFill>
                <a:schemeClr val="dk1"/>
              </a:solidFill>
              <a:prstDash val="solid"/>
              <a:round/>
              <a:headEnd type="none" w="med" len="med"/>
              <a:tailEnd type="none" w="med" len="med"/>
            </a:ln>
          </p:spPr>
        </p:cxnSp>
      </p:grpSp>
      <p:sp>
        <p:nvSpPr>
          <p:cNvPr id="237" name="Google Shape;237;p24"/>
          <p:cNvSpPr txBox="1">
            <a:spLocks noGrp="1"/>
          </p:cNvSpPr>
          <p:nvPr>
            <p:ph type="title" hasCustomPrompt="1"/>
          </p:nvPr>
        </p:nvSpPr>
        <p:spPr>
          <a:xfrm>
            <a:off x="707575" y="539500"/>
            <a:ext cx="4051200" cy="768900"/>
          </a:xfrm>
          <a:prstGeom prst="rect">
            <a:avLst/>
          </a:prstGeom>
          <a:solidFill>
            <a:schemeClr val="dk1"/>
          </a:solidFill>
        </p:spPr>
        <p:txBody>
          <a:bodyPr spcFirstLastPara="1" wrap="square" lIns="91425" tIns="91425" rIns="91425" bIns="91425" anchor="ctr" anchorCtr="0">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8" name="Google Shape;238;p24"/>
          <p:cNvSpPr txBox="1">
            <a:spLocks noGrp="1"/>
          </p:cNvSpPr>
          <p:nvPr>
            <p:ph type="subTitle" idx="1"/>
          </p:nvPr>
        </p:nvSpPr>
        <p:spPr>
          <a:xfrm>
            <a:off x="707575" y="1308392"/>
            <a:ext cx="40512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39" name="Google Shape;239;p24"/>
          <p:cNvSpPr txBox="1">
            <a:spLocks noGrp="1"/>
          </p:cNvSpPr>
          <p:nvPr>
            <p:ph type="title" idx="2" hasCustomPrompt="1"/>
          </p:nvPr>
        </p:nvSpPr>
        <p:spPr>
          <a:xfrm>
            <a:off x="707575" y="1901349"/>
            <a:ext cx="4051200" cy="768900"/>
          </a:xfrm>
          <a:prstGeom prst="rect">
            <a:avLst/>
          </a:prstGeom>
          <a:solidFill>
            <a:schemeClr val="dk1"/>
          </a:solidFill>
        </p:spPr>
        <p:txBody>
          <a:bodyPr spcFirstLastPara="1" wrap="square" lIns="91425" tIns="91425" rIns="91425" bIns="91425" anchor="ctr" anchorCtr="0">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0" name="Google Shape;240;p24"/>
          <p:cNvSpPr txBox="1">
            <a:spLocks noGrp="1"/>
          </p:cNvSpPr>
          <p:nvPr>
            <p:ph type="subTitle" idx="3"/>
          </p:nvPr>
        </p:nvSpPr>
        <p:spPr>
          <a:xfrm>
            <a:off x="707575" y="2670245"/>
            <a:ext cx="40512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241" name="Google Shape;241;p24"/>
          <p:cNvSpPr txBox="1">
            <a:spLocks noGrp="1"/>
          </p:cNvSpPr>
          <p:nvPr>
            <p:ph type="title" idx="4" hasCustomPrompt="1"/>
          </p:nvPr>
        </p:nvSpPr>
        <p:spPr>
          <a:xfrm>
            <a:off x="707575" y="3263198"/>
            <a:ext cx="4051200" cy="768900"/>
          </a:xfrm>
          <a:prstGeom prst="rect">
            <a:avLst/>
          </a:prstGeom>
          <a:solidFill>
            <a:schemeClr val="dk1"/>
          </a:solidFill>
        </p:spPr>
        <p:txBody>
          <a:bodyPr spcFirstLastPara="1" wrap="square" lIns="91425" tIns="91425" rIns="91425" bIns="91425" anchor="ctr" anchorCtr="0">
            <a:noAutofit/>
          </a:bodyPr>
          <a:lstStyle>
            <a:lvl1pPr lvl="0" rtl="0">
              <a:lnSpc>
                <a:spcPct val="115000"/>
              </a:lnSpc>
              <a:spcBef>
                <a:spcPts val="0"/>
              </a:spcBef>
              <a:spcAft>
                <a:spcPts val="0"/>
              </a:spcAft>
              <a:buClr>
                <a:schemeClr val="lt1"/>
              </a:buClr>
              <a:buSzPts val="6000"/>
              <a:buNone/>
              <a:defRPr sz="37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42" name="Google Shape;242;p24"/>
          <p:cNvSpPr txBox="1">
            <a:spLocks noGrp="1"/>
          </p:cNvSpPr>
          <p:nvPr>
            <p:ph type="subTitle" idx="5"/>
          </p:nvPr>
        </p:nvSpPr>
        <p:spPr>
          <a:xfrm>
            <a:off x="707575" y="4032098"/>
            <a:ext cx="4051200" cy="410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400"/>
              <a:buNone/>
              <a:defRPr>
                <a:solidFill>
                  <a:schemeClr val="dk1"/>
                </a:solidFill>
                <a:latin typeface="Hanken Grotesk"/>
                <a:ea typeface="Hanken Grotesk"/>
                <a:cs typeface="Hanken Grotesk"/>
                <a:sym typeface="Hanken Grotesk"/>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243"/>
        <p:cNvGrpSpPr/>
        <p:nvPr/>
      </p:nvGrpSpPr>
      <p:grpSpPr>
        <a:xfrm>
          <a:off x="0" y="0"/>
          <a:ext cx="0" cy="0"/>
          <a:chOff x="0" y="0"/>
          <a:chExt cx="0" cy="0"/>
        </a:xfrm>
      </p:grpSpPr>
      <p:sp>
        <p:nvSpPr>
          <p:cNvPr id="244" name="Google Shape;244;p25"/>
          <p:cNvSpPr/>
          <p:nvPr/>
        </p:nvSpPr>
        <p:spPr>
          <a:xfrm>
            <a:off x="8240650" y="-9265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25"/>
          <p:cNvGrpSpPr/>
          <p:nvPr/>
        </p:nvGrpSpPr>
        <p:grpSpPr>
          <a:xfrm>
            <a:off x="-19050" y="232800"/>
            <a:ext cx="9189150" cy="4684500"/>
            <a:chOff x="-19050" y="232800"/>
            <a:chExt cx="9189150" cy="4684500"/>
          </a:xfrm>
        </p:grpSpPr>
        <p:sp>
          <p:nvSpPr>
            <p:cNvPr id="246" name="Google Shape;246;p2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5"/>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248" name="Google Shape;248;p25"/>
            <p:cNvCxnSpPr/>
            <p:nvPr/>
          </p:nvCxnSpPr>
          <p:spPr>
            <a:xfrm rot="10800000">
              <a:off x="8911200" y="232800"/>
              <a:ext cx="258900" cy="0"/>
            </a:xfrm>
            <a:prstGeom prst="straightConnector1">
              <a:avLst/>
            </a:prstGeom>
            <a:noFill/>
            <a:ln w="19050" cap="flat" cmpd="sng">
              <a:solidFill>
                <a:schemeClr val="dk1"/>
              </a:solidFill>
              <a:prstDash val="solid"/>
              <a:round/>
              <a:headEnd type="none" w="med" len="med"/>
              <a:tailEnd type="none" w="med" len="med"/>
            </a:ln>
          </p:spPr>
        </p:cxnSp>
      </p:grpSp>
      <p:sp>
        <p:nvSpPr>
          <p:cNvPr id="249" name="Google Shape;249;p25"/>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250"/>
        <p:cNvGrpSpPr/>
        <p:nvPr/>
      </p:nvGrpSpPr>
      <p:grpSpPr>
        <a:xfrm>
          <a:off x="0" y="0"/>
          <a:ext cx="0" cy="0"/>
          <a:chOff x="0" y="0"/>
          <a:chExt cx="0" cy="0"/>
        </a:xfrm>
      </p:grpSpPr>
      <p:sp>
        <p:nvSpPr>
          <p:cNvPr id="251" name="Google Shape;251;p26"/>
          <p:cNvSpPr/>
          <p:nvPr/>
        </p:nvSpPr>
        <p:spPr>
          <a:xfrm>
            <a:off x="-9243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26"/>
          <p:cNvGrpSpPr/>
          <p:nvPr/>
        </p:nvGrpSpPr>
        <p:grpSpPr>
          <a:xfrm>
            <a:off x="232200" y="232800"/>
            <a:ext cx="8988300" cy="4964300"/>
            <a:chOff x="232200" y="232800"/>
            <a:chExt cx="8988300" cy="4964300"/>
          </a:xfrm>
        </p:grpSpPr>
        <p:sp>
          <p:nvSpPr>
            <p:cNvPr id="253" name="Google Shape;253;p2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26"/>
            <p:cNvCxnSpPr/>
            <p:nvPr/>
          </p:nvCxnSpPr>
          <p:spPr>
            <a:xfrm rot="10800000">
              <a:off x="89112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255" name="Google Shape;255;p26"/>
            <p:cNvCxnSpPr/>
            <p:nvPr/>
          </p:nvCxnSpPr>
          <p:spPr>
            <a:xfrm rot="10800000">
              <a:off x="232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256" name="Google Shape;256;p26"/>
          <p:cNvSpPr txBox="1">
            <a:spLocks noGrp="1"/>
          </p:cNvSpPr>
          <p:nvPr>
            <p:ph type="title"/>
          </p:nvPr>
        </p:nvSpPr>
        <p:spPr>
          <a:xfrm>
            <a:off x="722376" y="445025"/>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atin typeface="Lato"/>
                <a:ea typeface="Lato"/>
                <a:cs typeface="Lato"/>
                <a:sym typeface="Lato"/>
              </a:defRPr>
            </a:lvl2pPr>
            <a:lvl3pPr lvl="2" rtl="0">
              <a:spcBef>
                <a:spcPts val="0"/>
              </a:spcBef>
              <a:spcAft>
                <a:spcPts val="0"/>
              </a:spcAft>
              <a:buSzPts val="3000"/>
              <a:buNone/>
              <a:defRPr>
                <a:latin typeface="Lato"/>
                <a:ea typeface="Lato"/>
                <a:cs typeface="Lato"/>
                <a:sym typeface="Lato"/>
              </a:defRPr>
            </a:lvl3pPr>
            <a:lvl4pPr lvl="3" rtl="0">
              <a:spcBef>
                <a:spcPts val="0"/>
              </a:spcBef>
              <a:spcAft>
                <a:spcPts val="0"/>
              </a:spcAft>
              <a:buSzPts val="3000"/>
              <a:buNone/>
              <a:defRPr>
                <a:latin typeface="Lato"/>
                <a:ea typeface="Lato"/>
                <a:cs typeface="Lato"/>
                <a:sym typeface="Lato"/>
              </a:defRPr>
            </a:lvl4pPr>
            <a:lvl5pPr lvl="4" rtl="0">
              <a:spcBef>
                <a:spcPts val="0"/>
              </a:spcBef>
              <a:spcAft>
                <a:spcPts val="0"/>
              </a:spcAft>
              <a:buSzPts val="3000"/>
              <a:buNone/>
              <a:defRPr>
                <a:latin typeface="Lato"/>
                <a:ea typeface="Lato"/>
                <a:cs typeface="Lato"/>
                <a:sym typeface="Lato"/>
              </a:defRPr>
            </a:lvl5pPr>
            <a:lvl6pPr lvl="5" rtl="0">
              <a:spcBef>
                <a:spcPts val="0"/>
              </a:spcBef>
              <a:spcAft>
                <a:spcPts val="0"/>
              </a:spcAft>
              <a:buSzPts val="3000"/>
              <a:buNone/>
              <a:defRPr>
                <a:latin typeface="Lato"/>
                <a:ea typeface="Lato"/>
                <a:cs typeface="Lato"/>
                <a:sym typeface="Lato"/>
              </a:defRPr>
            </a:lvl6pPr>
            <a:lvl7pPr lvl="6" rtl="0">
              <a:spcBef>
                <a:spcPts val="0"/>
              </a:spcBef>
              <a:spcAft>
                <a:spcPts val="0"/>
              </a:spcAft>
              <a:buSzPts val="3000"/>
              <a:buNone/>
              <a:defRPr>
                <a:latin typeface="Lato"/>
                <a:ea typeface="Lato"/>
                <a:cs typeface="Lato"/>
                <a:sym typeface="Lato"/>
              </a:defRPr>
            </a:lvl7pPr>
            <a:lvl8pPr lvl="7" rtl="0">
              <a:spcBef>
                <a:spcPts val="0"/>
              </a:spcBef>
              <a:spcAft>
                <a:spcPts val="0"/>
              </a:spcAft>
              <a:buSzPts val="3000"/>
              <a:buNone/>
              <a:defRPr>
                <a:latin typeface="Lato"/>
                <a:ea typeface="Lato"/>
                <a:cs typeface="Lato"/>
                <a:sym typeface="Lato"/>
              </a:defRPr>
            </a:lvl8pPr>
            <a:lvl9pPr lvl="8" rtl="0">
              <a:spcBef>
                <a:spcPts val="0"/>
              </a:spcBef>
              <a:spcAft>
                <a:spcPts val="0"/>
              </a:spcAft>
              <a:buSzPts val="3000"/>
              <a:buNone/>
              <a:defRPr>
                <a:latin typeface="Lato"/>
                <a:ea typeface="Lato"/>
                <a:cs typeface="Lato"/>
                <a:sym typeface="La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57"/>
        <p:cNvGrpSpPr/>
        <p:nvPr/>
      </p:nvGrpSpPr>
      <p:grpSpPr>
        <a:xfrm>
          <a:off x="0" y="0"/>
          <a:ext cx="0" cy="0"/>
          <a:chOff x="0" y="0"/>
          <a:chExt cx="0" cy="0"/>
        </a:xfrm>
      </p:grpSpPr>
      <p:sp>
        <p:nvSpPr>
          <p:cNvPr id="258" name="Google Shape;258;p27"/>
          <p:cNvSpPr/>
          <p:nvPr/>
        </p:nvSpPr>
        <p:spPr>
          <a:xfrm>
            <a:off x="6677100" y="-9050"/>
            <a:ext cx="5161500" cy="51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 name="Google Shape;259;p27"/>
          <p:cNvGrpSpPr/>
          <p:nvPr/>
        </p:nvGrpSpPr>
        <p:grpSpPr>
          <a:xfrm>
            <a:off x="713223" y="-79050"/>
            <a:ext cx="8791100" cy="4687625"/>
            <a:chOff x="-669332" y="-79050"/>
            <a:chExt cx="10173707" cy="4687625"/>
          </a:xfrm>
        </p:grpSpPr>
        <p:sp>
          <p:nvSpPr>
            <p:cNvPr id="260" name="Google Shape;260;p27"/>
            <p:cNvSpPr/>
            <p:nvPr/>
          </p:nvSpPr>
          <p:spPr>
            <a:xfrm>
              <a:off x="-669325" y="533550"/>
              <a:ext cx="91002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1" name="Google Shape;261;p27"/>
            <p:cNvCxnSpPr/>
            <p:nvPr/>
          </p:nvCxnSpPr>
          <p:spPr>
            <a:xfrm rot="10800000">
              <a:off x="-669332" y="-79050"/>
              <a:ext cx="0" cy="624900"/>
            </a:xfrm>
            <a:prstGeom prst="straightConnector1">
              <a:avLst/>
            </a:prstGeom>
            <a:noFill/>
            <a:ln w="19050" cap="flat" cmpd="sng">
              <a:solidFill>
                <a:schemeClr val="dk1"/>
              </a:solidFill>
              <a:prstDash val="solid"/>
              <a:round/>
              <a:headEnd type="none" w="med" len="med"/>
              <a:tailEnd type="none" w="med" len="med"/>
            </a:ln>
          </p:spPr>
        </p:cxnSp>
        <p:cxnSp>
          <p:nvCxnSpPr>
            <p:cNvPr id="262" name="Google Shape;262;p27"/>
            <p:cNvCxnSpPr/>
            <p:nvPr/>
          </p:nvCxnSpPr>
          <p:spPr>
            <a:xfrm>
              <a:off x="8425275" y="4608575"/>
              <a:ext cx="1079100" cy="0"/>
            </a:xfrm>
            <a:prstGeom prst="straightConnector1">
              <a:avLst/>
            </a:prstGeom>
            <a:noFill/>
            <a:ln w="19050" cap="flat" cmpd="sng">
              <a:solidFill>
                <a:schemeClr val="dk1"/>
              </a:solidFill>
              <a:prstDash val="solid"/>
              <a:round/>
              <a:headEnd type="none" w="med" len="med"/>
              <a:tailEnd type="none" w="med" len="med"/>
            </a:ln>
          </p:spPr>
        </p:cxnSp>
      </p:grpSp>
      <p:sp>
        <p:nvSpPr>
          <p:cNvPr id="263" name="Google Shape;263;p27"/>
          <p:cNvSpPr txBox="1">
            <a:spLocks noGrp="1"/>
          </p:cNvSpPr>
          <p:nvPr>
            <p:ph type="title"/>
          </p:nvPr>
        </p:nvSpPr>
        <p:spPr>
          <a:xfrm>
            <a:off x="1094263" y="778325"/>
            <a:ext cx="44481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5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4" name="Google Shape;264;p27"/>
          <p:cNvSpPr txBox="1">
            <a:spLocks noGrp="1"/>
          </p:cNvSpPr>
          <p:nvPr>
            <p:ph type="subTitle" idx="1"/>
          </p:nvPr>
        </p:nvSpPr>
        <p:spPr>
          <a:xfrm>
            <a:off x="1094225" y="1651512"/>
            <a:ext cx="4448100" cy="1224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atin typeface="Hanken Grotesk"/>
                <a:ea typeface="Hanken Grotesk"/>
                <a:cs typeface="Hanken Grotesk"/>
                <a:sym typeface="Hanken Grotesk"/>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7"/>
          <p:cNvSpPr txBox="1"/>
          <p:nvPr/>
        </p:nvSpPr>
        <p:spPr>
          <a:xfrm>
            <a:off x="1094225" y="3383825"/>
            <a:ext cx="5797200" cy="556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200">
                <a:solidFill>
                  <a:schemeClr val="dk1"/>
                </a:solidFill>
                <a:latin typeface="Hanken Grotesk"/>
                <a:ea typeface="Hanken Grotesk"/>
                <a:cs typeface="Hanken Grotesk"/>
                <a:sym typeface="Hanken Grotesk"/>
              </a:rPr>
              <a:t>CREDITS: This presentation template was created by </a:t>
            </a:r>
            <a:r>
              <a:rPr lang="en" sz="1200" b="1" u="sng">
                <a:solidFill>
                  <a:schemeClr val="dk1"/>
                </a:solidFill>
                <a:latin typeface="Hanken Grotesk"/>
                <a:ea typeface="Hanken Grotesk"/>
                <a:cs typeface="Hanken Grotesk"/>
                <a:sym typeface="Hanken Grotesk"/>
                <a:hlinkClick r:id="rId2">
                  <a:extLst>
                    <a:ext uri="{A12FA001-AC4F-418D-AE19-62706E023703}">
                      <ahyp:hlinkClr xmlns:ahyp="http://schemas.microsoft.com/office/drawing/2018/hyperlinkcolor" val="tx"/>
                    </a:ext>
                  </a:extLst>
                </a:hlinkClick>
              </a:rPr>
              <a:t>Slidesgo</a:t>
            </a:r>
            <a:r>
              <a:rPr lang="en" sz="1200" b="1">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includes icons by</a:t>
            </a:r>
            <a:r>
              <a:rPr lang="en" sz="1200" b="1">
                <a:solidFill>
                  <a:schemeClr val="dk1"/>
                </a:solidFill>
                <a:latin typeface="Hanken Grotesk"/>
                <a:ea typeface="Hanken Grotesk"/>
                <a:cs typeface="Hanken Grotesk"/>
                <a:sym typeface="Hanken Grotesk"/>
              </a:rPr>
              <a:t> </a:t>
            </a:r>
            <a:r>
              <a:rPr lang="en" sz="1200" b="1" u="sng">
                <a:solidFill>
                  <a:schemeClr val="dk1"/>
                </a:solidFill>
                <a:latin typeface="Hanken Grotesk"/>
                <a:ea typeface="Hanken Grotesk"/>
                <a:cs typeface="Hanken Grotesk"/>
                <a:sym typeface="Hanken Grotesk"/>
                <a:hlinkClick r:id="rId3">
                  <a:extLst>
                    <a:ext uri="{A12FA001-AC4F-418D-AE19-62706E023703}">
                      <ahyp:hlinkClr xmlns:ahyp="http://schemas.microsoft.com/office/drawing/2018/hyperlinkcolor" val="tx"/>
                    </a:ext>
                  </a:extLst>
                </a:hlinkClick>
              </a:rPr>
              <a:t>Flaticon</a:t>
            </a:r>
            <a:r>
              <a:rPr lang="en" sz="1200" b="1">
                <a:solidFill>
                  <a:schemeClr val="dk1"/>
                </a:solidFill>
                <a:latin typeface="Hanken Grotesk"/>
                <a:ea typeface="Hanken Grotesk"/>
                <a:cs typeface="Hanken Grotesk"/>
                <a:sym typeface="Hanken Grotesk"/>
              </a:rPr>
              <a:t>,</a:t>
            </a:r>
            <a:r>
              <a:rPr lang="en" sz="1200">
                <a:solidFill>
                  <a:schemeClr val="dk1"/>
                </a:solidFill>
                <a:latin typeface="Hanken Grotesk"/>
                <a:ea typeface="Hanken Grotesk"/>
                <a:cs typeface="Hanken Grotesk"/>
                <a:sym typeface="Hanken Grotesk"/>
              </a:rPr>
              <a:t> and infographics &amp; images by </a:t>
            </a:r>
            <a:r>
              <a:rPr lang="en" sz="1200" b="1" u="sng">
                <a:solidFill>
                  <a:schemeClr val="dk1"/>
                </a:solidFill>
                <a:latin typeface="Hanken Grotesk"/>
                <a:ea typeface="Hanken Grotesk"/>
                <a:cs typeface="Hanken Grotesk"/>
                <a:sym typeface="Hanken Grotesk"/>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Hanken Grotesk"/>
                <a:ea typeface="Hanken Grotesk"/>
                <a:cs typeface="Hanken Grotesk"/>
                <a:sym typeface="Hanken Grotesk"/>
              </a:rPr>
              <a:t> </a:t>
            </a:r>
            <a:endParaRPr sz="1200" b="1" u="sng">
              <a:solidFill>
                <a:schemeClr val="dk1"/>
              </a:solidFill>
              <a:latin typeface="Hanken Grotesk"/>
              <a:ea typeface="Hanken Grotesk"/>
              <a:cs typeface="Hanken Grotesk"/>
              <a:sym typeface="Hanken Grotesk"/>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266"/>
        <p:cNvGrpSpPr/>
        <p:nvPr/>
      </p:nvGrpSpPr>
      <p:grpSpPr>
        <a:xfrm>
          <a:off x="0" y="0"/>
          <a:ext cx="0" cy="0"/>
          <a:chOff x="0" y="0"/>
          <a:chExt cx="0" cy="0"/>
        </a:xfrm>
      </p:grpSpPr>
      <p:sp>
        <p:nvSpPr>
          <p:cNvPr id="267" name="Google Shape;267;p28"/>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28"/>
          <p:cNvGrpSpPr/>
          <p:nvPr/>
        </p:nvGrpSpPr>
        <p:grpSpPr>
          <a:xfrm>
            <a:off x="232200" y="-49400"/>
            <a:ext cx="8679000" cy="5250800"/>
            <a:chOff x="232200" y="-49400"/>
            <a:chExt cx="8679000" cy="5250800"/>
          </a:xfrm>
        </p:grpSpPr>
        <p:sp>
          <p:nvSpPr>
            <p:cNvPr id="269" name="Google Shape;269;p28"/>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28"/>
            <p:cNvGrpSpPr/>
            <p:nvPr/>
          </p:nvGrpSpPr>
          <p:grpSpPr>
            <a:xfrm>
              <a:off x="232200" y="-49400"/>
              <a:ext cx="8679000" cy="5250800"/>
              <a:chOff x="232200" y="-49400"/>
              <a:chExt cx="8679000" cy="5250800"/>
            </a:xfrm>
          </p:grpSpPr>
          <p:cxnSp>
            <p:nvCxnSpPr>
              <p:cNvPr id="271" name="Google Shape;271;p28"/>
              <p:cNvCxnSpPr/>
              <p:nvPr/>
            </p:nvCxnSpPr>
            <p:spPr>
              <a:xfrm rot="10800000">
                <a:off x="232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28"/>
              <p:cNvCxnSpPr/>
              <p:nvPr/>
            </p:nvCxnSpPr>
            <p:spPr>
              <a:xfrm rot="10800000">
                <a:off x="8911200" y="4917300"/>
                <a:ext cx="0" cy="284100"/>
              </a:xfrm>
              <a:prstGeom prst="straightConnector1">
                <a:avLst/>
              </a:prstGeom>
              <a:noFill/>
              <a:ln w="19050" cap="flat" cmpd="sng">
                <a:solidFill>
                  <a:schemeClr val="dk1"/>
                </a:solidFill>
                <a:prstDash val="solid"/>
                <a:round/>
                <a:headEnd type="none" w="med" len="med"/>
                <a:tailEnd type="none" w="med" len="med"/>
              </a:ln>
            </p:spPr>
          </p:cxnSp>
        </p:gr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273"/>
        <p:cNvGrpSpPr/>
        <p:nvPr/>
      </p:nvGrpSpPr>
      <p:grpSpPr>
        <a:xfrm>
          <a:off x="0" y="0"/>
          <a:ext cx="0" cy="0"/>
          <a:chOff x="0" y="0"/>
          <a:chExt cx="0" cy="0"/>
        </a:xfrm>
      </p:grpSpPr>
      <p:sp>
        <p:nvSpPr>
          <p:cNvPr id="274" name="Google Shape;274;p29"/>
          <p:cNvSpPr/>
          <p:nvPr/>
        </p:nvSpPr>
        <p:spPr>
          <a:xfrm>
            <a:off x="8141975" y="-88657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5" name="Google Shape;275;p29"/>
          <p:cNvGrpSpPr/>
          <p:nvPr/>
        </p:nvGrpSpPr>
        <p:grpSpPr>
          <a:xfrm>
            <a:off x="232200" y="232800"/>
            <a:ext cx="9045000" cy="4975500"/>
            <a:chOff x="232200" y="232800"/>
            <a:chExt cx="9045000" cy="4975500"/>
          </a:xfrm>
        </p:grpSpPr>
        <p:sp>
          <p:nvSpPr>
            <p:cNvPr id="276" name="Google Shape;276;p29"/>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7" name="Google Shape;277;p29"/>
            <p:cNvCxnSpPr/>
            <p:nvPr/>
          </p:nvCxnSpPr>
          <p:spPr>
            <a:xfrm>
              <a:off x="8911200" y="232800"/>
              <a:ext cx="366000" cy="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29"/>
            <p:cNvCxnSpPr/>
            <p:nvPr/>
          </p:nvCxnSpPr>
          <p:spPr>
            <a:xfrm>
              <a:off x="232200" y="4917300"/>
              <a:ext cx="1200" cy="291000"/>
            </a:xfrm>
            <a:prstGeom prst="straightConnector1">
              <a:avLst/>
            </a:prstGeom>
            <a:noFill/>
            <a:ln w="19050" cap="flat" cmpd="sng">
              <a:solidFill>
                <a:schemeClr val="dk1"/>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 name="Google Shape;27;p4"/>
          <p:cNvGrpSpPr/>
          <p:nvPr/>
        </p:nvGrpSpPr>
        <p:grpSpPr>
          <a:xfrm>
            <a:off x="-19050" y="232800"/>
            <a:ext cx="8930250" cy="5027400"/>
            <a:chOff x="-19050" y="232800"/>
            <a:chExt cx="8930250" cy="5027400"/>
          </a:xfrm>
        </p:grpSpPr>
        <p:sp>
          <p:nvSpPr>
            <p:cNvPr id="28" name="Google Shape;28;p4"/>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 name="Google Shape;29;p4"/>
            <p:cNvCxnSpPr/>
            <p:nvPr/>
          </p:nvCxnSpPr>
          <p:spPr>
            <a:xfrm rot="10800000">
              <a:off x="-19050" y="2328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30" name="Google Shape;30;p4"/>
            <p:cNvCxnSpPr/>
            <p:nvPr/>
          </p:nvCxnSpPr>
          <p:spPr>
            <a:xfrm>
              <a:off x="8911200" y="4917300"/>
              <a:ext cx="0" cy="342900"/>
            </a:xfrm>
            <a:prstGeom prst="straightConnector1">
              <a:avLst/>
            </a:prstGeom>
            <a:noFill/>
            <a:ln w="19050" cap="flat" cmpd="sng">
              <a:solidFill>
                <a:schemeClr val="dk1"/>
              </a:solidFill>
              <a:prstDash val="solid"/>
              <a:round/>
              <a:headEnd type="none" w="med" len="med"/>
              <a:tailEnd type="none" w="med" len="med"/>
            </a:ln>
          </p:spPr>
        </p:cxnSp>
      </p:grpSp>
      <p:sp>
        <p:nvSpPr>
          <p:cNvPr id="31" name="Google Shape;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 name="Google Shape;32;p4"/>
          <p:cNvSpPr txBox="1">
            <a:spLocks noGrp="1"/>
          </p:cNvSpPr>
          <p:nvPr>
            <p:ph type="body" idx="1"/>
          </p:nvPr>
        </p:nvSpPr>
        <p:spPr>
          <a:xfrm>
            <a:off x="720000" y="1215750"/>
            <a:ext cx="7704000" cy="32331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SzPts val="800"/>
              <a:buChar char="●"/>
              <a:defRPr>
                <a:latin typeface="Hanken Grotesk"/>
                <a:ea typeface="Hanken Grotesk"/>
                <a:cs typeface="Hanken Grotesk"/>
                <a:sym typeface="Hanken Grotesk"/>
              </a:defRPr>
            </a:lvl1pPr>
            <a:lvl2pPr marL="914400" lvl="1" indent="-304800" rtl="0">
              <a:spcBef>
                <a:spcPts val="0"/>
              </a:spcBef>
              <a:spcAft>
                <a:spcPts val="0"/>
              </a:spcAft>
              <a:buSzPts val="1200"/>
              <a:buChar char="○"/>
              <a:defRPr>
                <a:latin typeface="Hanken Grotesk"/>
                <a:ea typeface="Hanken Grotesk"/>
                <a:cs typeface="Hanken Grotesk"/>
                <a:sym typeface="Hanken Grotesk"/>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5"/>
          <p:cNvGrpSpPr/>
          <p:nvPr/>
        </p:nvGrpSpPr>
        <p:grpSpPr>
          <a:xfrm>
            <a:off x="-77100" y="232800"/>
            <a:ext cx="8988300" cy="4964300"/>
            <a:chOff x="-77100" y="232800"/>
            <a:chExt cx="8988300" cy="4964300"/>
          </a:xfrm>
        </p:grpSpPr>
        <p:sp>
          <p:nvSpPr>
            <p:cNvPr id="36" name="Google Shape;36;p5"/>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37;p5"/>
            <p:cNvCxnSpPr/>
            <p:nvPr/>
          </p:nvCxnSpPr>
          <p:spPr>
            <a:xfrm rot="10800000">
              <a:off x="-77100" y="232800"/>
              <a:ext cx="309300" cy="0"/>
            </a:xfrm>
            <a:prstGeom prst="straightConnector1">
              <a:avLst/>
            </a:prstGeom>
            <a:noFill/>
            <a:ln w="19050" cap="flat" cmpd="sng">
              <a:solidFill>
                <a:schemeClr val="dk1"/>
              </a:solidFill>
              <a:prstDash val="solid"/>
              <a:round/>
              <a:headEnd type="none" w="med" len="med"/>
              <a:tailEnd type="none" w="med" len="med"/>
            </a:ln>
          </p:spPr>
        </p:cxnSp>
        <p:cxnSp>
          <p:nvCxnSpPr>
            <p:cNvPr id="38" name="Google Shape;38;p5"/>
            <p:cNvCxnSpPr/>
            <p:nvPr/>
          </p:nvCxnSpPr>
          <p:spPr>
            <a:xfrm rot="10800000">
              <a:off x="8911200" y="4890500"/>
              <a:ext cx="0" cy="306600"/>
            </a:xfrm>
            <a:prstGeom prst="straightConnector1">
              <a:avLst/>
            </a:prstGeom>
            <a:noFill/>
            <a:ln w="19050" cap="flat" cmpd="sng">
              <a:solidFill>
                <a:schemeClr val="dk1"/>
              </a:solidFill>
              <a:prstDash val="solid"/>
              <a:round/>
              <a:headEnd type="none" w="med" len="med"/>
              <a:tailEnd type="none" w="med" len="med"/>
            </a:ln>
          </p:spPr>
        </p:cxnSp>
      </p:grpSp>
      <p:sp>
        <p:nvSpPr>
          <p:cNvPr id="39" name="Google Shape;3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subTitle" idx="1"/>
          </p:nvPr>
        </p:nvSpPr>
        <p:spPr>
          <a:xfrm>
            <a:off x="4651268"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41" name="Google Shape;41;p5"/>
          <p:cNvSpPr txBox="1">
            <a:spLocks noGrp="1"/>
          </p:cNvSpPr>
          <p:nvPr>
            <p:ph type="subTitle" idx="2"/>
          </p:nvPr>
        </p:nvSpPr>
        <p:spPr>
          <a:xfrm>
            <a:off x="720000" y="1736553"/>
            <a:ext cx="37728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200"/>
              <a:buChar char="●"/>
              <a:defRPr sz="1400">
                <a:latin typeface="Hanken Grotesk"/>
                <a:ea typeface="Hanken Grotesk"/>
                <a:cs typeface="Hanken Grotesk"/>
                <a:sym typeface="Hanken Grotesk"/>
              </a:defRPr>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42" name="Google Shape;42;p5"/>
          <p:cNvSpPr txBox="1">
            <a:spLocks noGrp="1"/>
          </p:cNvSpPr>
          <p:nvPr>
            <p:ph type="subTitle" idx="3"/>
          </p:nvPr>
        </p:nvSpPr>
        <p:spPr>
          <a:xfrm>
            <a:off x="720000" y="1451250"/>
            <a:ext cx="3772800" cy="361500"/>
          </a:xfrm>
          <a:prstGeom prst="rect">
            <a:avLst/>
          </a:prstGeom>
        </p:spPr>
        <p:txBody>
          <a:bodyPr spcFirstLastPara="1" wrap="square" lIns="91425" tIns="91425" rIns="91425" bIns="91425" anchor="b" anchorCtr="0">
            <a:noAutofit/>
          </a:bodyPr>
          <a:lstStyle>
            <a:lvl1pPr lv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
        <p:nvSpPr>
          <p:cNvPr id="43" name="Google Shape;43;p5"/>
          <p:cNvSpPr txBox="1">
            <a:spLocks noGrp="1"/>
          </p:cNvSpPr>
          <p:nvPr>
            <p:ph type="subTitle" idx="4"/>
          </p:nvPr>
        </p:nvSpPr>
        <p:spPr>
          <a:xfrm>
            <a:off x="4651268" y="1451250"/>
            <a:ext cx="3772800" cy="361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Figtree Black"/>
              <a:buNone/>
              <a:defRPr sz="1900">
                <a:latin typeface="Figtree Black"/>
                <a:ea typeface="Figtree Black"/>
                <a:cs typeface="Figtree Black"/>
                <a:sym typeface="Figtree Black"/>
              </a:defRPr>
            </a:lvl1pPr>
            <a:lvl2pPr lvl="1" rtl="0">
              <a:lnSpc>
                <a:spcPct val="115000"/>
              </a:lnSpc>
              <a:spcBef>
                <a:spcPts val="0"/>
              </a:spcBef>
              <a:spcAft>
                <a:spcPts val="0"/>
              </a:spcAft>
              <a:buSzPts val="1400"/>
              <a:buFont typeface="Figtree Black"/>
              <a:buNone/>
              <a:defRPr>
                <a:latin typeface="Figtree Black"/>
                <a:ea typeface="Figtree Black"/>
                <a:cs typeface="Figtree Black"/>
                <a:sym typeface="Figtree Black"/>
              </a:defRPr>
            </a:lvl2pPr>
            <a:lvl3pPr lvl="2" rtl="0">
              <a:lnSpc>
                <a:spcPct val="115000"/>
              </a:lnSpc>
              <a:spcBef>
                <a:spcPts val="0"/>
              </a:spcBef>
              <a:spcAft>
                <a:spcPts val="0"/>
              </a:spcAft>
              <a:buSzPts val="1400"/>
              <a:buFont typeface="Figtree Black"/>
              <a:buNone/>
              <a:defRPr>
                <a:latin typeface="Figtree Black"/>
                <a:ea typeface="Figtree Black"/>
                <a:cs typeface="Figtree Black"/>
                <a:sym typeface="Figtree Black"/>
              </a:defRPr>
            </a:lvl3pPr>
            <a:lvl4pPr lvl="3" rtl="0">
              <a:lnSpc>
                <a:spcPct val="115000"/>
              </a:lnSpc>
              <a:spcBef>
                <a:spcPts val="0"/>
              </a:spcBef>
              <a:spcAft>
                <a:spcPts val="0"/>
              </a:spcAft>
              <a:buSzPts val="1400"/>
              <a:buFont typeface="Figtree Black"/>
              <a:buNone/>
              <a:defRPr>
                <a:latin typeface="Figtree Black"/>
                <a:ea typeface="Figtree Black"/>
                <a:cs typeface="Figtree Black"/>
                <a:sym typeface="Figtree Black"/>
              </a:defRPr>
            </a:lvl4pPr>
            <a:lvl5pPr lvl="4" rtl="0">
              <a:lnSpc>
                <a:spcPct val="115000"/>
              </a:lnSpc>
              <a:spcBef>
                <a:spcPts val="0"/>
              </a:spcBef>
              <a:spcAft>
                <a:spcPts val="0"/>
              </a:spcAft>
              <a:buSzPts val="1400"/>
              <a:buFont typeface="Figtree Black"/>
              <a:buNone/>
              <a:defRPr>
                <a:latin typeface="Figtree Black"/>
                <a:ea typeface="Figtree Black"/>
                <a:cs typeface="Figtree Black"/>
                <a:sym typeface="Figtree Black"/>
              </a:defRPr>
            </a:lvl5pPr>
            <a:lvl6pPr lvl="5" rtl="0">
              <a:lnSpc>
                <a:spcPct val="115000"/>
              </a:lnSpc>
              <a:spcBef>
                <a:spcPts val="0"/>
              </a:spcBef>
              <a:spcAft>
                <a:spcPts val="0"/>
              </a:spcAft>
              <a:buSzPts val="1400"/>
              <a:buFont typeface="Figtree Black"/>
              <a:buNone/>
              <a:defRPr>
                <a:latin typeface="Figtree Black"/>
                <a:ea typeface="Figtree Black"/>
                <a:cs typeface="Figtree Black"/>
                <a:sym typeface="Figtree Black"/>
              </a:defRPr>
            </a:lvl6pPr>
            <a:lvl7pPr lvl="6" rtl="0">
              <a:lnSpc>
                <a:spcPct val="115000"/>
              </a:lnSpc>
              <a:spcBef>
                <a:spcPts val="0"/>
              </a:spcBef>
              <a:spcAft>
                <a:spcPts val="0"/>
              </a:spcAft>
              <a:buSzPts val="1400"/>
              <a:buFont typeface="Figtree Black"/>
              <a:buNone/>
              <a:defRPr>
                <a:latin typeface="Figtree Black"/>
                <a:ea typeface="Figtree Black"/>
                <a:cs typeface="Figtree Black"/>
                <a:sym typeface="Figtree Black"/>
              </a:defRPr>
            </a:lvl7pPr>
            <a:lvl8pPr lvl="7" rtl="0">
              <a:lnSpc>
                <a:spcPct val="115000"/>
              </a:lnSpc>
              <a:spcBef>
                <a:spcPts val="0"/>
              </a:spcBef>
              <a:spcAft>
                <a:spcPts val="0"/>
              </a:spcAft>
              <a:buSzPts val="1400"/>
              <a:buFont typeface="Figtree Black"/>
              <a:buNone/>
              <a:defRPr>
                <a:latin typeface="Figtree Black"/>
                <a:ea typeface="Figtree Black"/>
                <a:cs typeface="Figtree Black"/>
                <a:sym typeface="Figtree Black"/>
              </a:defRPr>
            </a:lvl8pPr>
            <a:lvl9pPr lvl="8" rtl="0">
              <a:lnSpc>
                <a:spcPct val="115000"/>
              </a:lnSpc>
              <a:spcBef>
                <a:spcPts val="0"/>
              </a:spcBef>
              <a:spcAft>
                <a:spcPts val="0"/>
              </a:spcAft>
              <a:buSzPts val="1400"/>
              <a:buFont typeface="Figtree Black"/>
              <a:buNone/>
              <a:defRPr>
                <a:latin typeface="Figtree Black"/>
                <a:ea typeface="Figtree Black"/>
                <a:cs typeface="Figtree Black"/>
                <a:sym typeface="Figtree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6"/>
          <p:cNvGrpSpPr/>
          <p:nvPr/>
        </p:nvGrpSpPr>
        <p:grpSpPr>
          <a:xfrm>
            <a:off x="232200" y="-49400"/>
            <a:ext cx="8679000" cy="5250800"/>
            <a:chOff x="232200" y="-49400"/>
            <a:chExt cx="8679000" cy="5250800"/>
          </a:xfrm>
        </p:grpSpPr>
        <p:grpSp>
          <p:nvGrpSpPr>
            <p:cNvPr id="47" name="Google Shape;47;p6"/>
            <p:cNvGrpSpPr/>
            <p:nvPr/>
          </p:nvGrpSpPr>
          <p:grpSpPr>
            <a:xfrm>
              <a:off x="232200" y="-49400"/>
              <a:ext cx="8679000" cy="5250800"/>
              <a:chOff x="232200" y="-49400"/>
              <a:chExt cx="8679000" cy="5250800"/>
            </a:xfrm>
          </p:grpSpPr>
          <p:sp>
            <p:nvSpPr>
              <p:cNvPr id="48" name="Google Shape;48;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 name="Google Shape;49;p6"/>
              <p:cNvCxnSpPr/>
              <p:nvPr/>
            </p:nvCxnSpPr>
            <p:spPr>
              <a:xfrm rot="10800000">
                <a:off x="8911200" y="-49400"/>
                <a:ext cx="0" cy="284100"/>
              </a:xfrm>
              <a:prstGeom prst="straightConnector1">
                <a:avLst/>
              </a:prstGeom>
              <a:noFill/>
              <a:ln w="19050" cap="flat" cmpd="sng">
                <a:solidFill>
                  <a:schemeClr val="dk1"/>
                </a:solidFill>
                <a:prstDash val="solid"/>
                <a:round/>
                <a:headEnd type="none" w="med" len="med"/>
                <a:tailEnd type="none" w="med" len="med"/>
              </a:ln>
            </p:spPr>
          </p:cxnSp>
          <p:cxnSp>
            <p:nvCxnSpPr>
              <p:cNvPr id="50" name="Google Shape;50;p6"/>
              <p:cNvCxnSpPr/>
              <p:nvPr/>
            </p:nvCxnSpPr>
            <p:spPr>
              <a:xfrm rot="10800000">
                <a:off x="232200" y="4917300"/>
                <a:ext cx="0" cy="284100"/>
              </a:xfrm>
              <a:prstGeom prst="straightConnector1">
                <a:avLst/>
              </a:prstGeom>
              <a:noFill/>
              <a:ln w="19050" cap="flat" cmpd="sng">
                <a:solidFill>
                  <a:schemeClr val="dk1"/>
                </a:solidFill>
                <a:prstDash val="solid"/>
                <a:round/>
                <a:headEnd type="none" w="med" len="med"/>
                <a:tailEnd type="none" w="med" len="med"/>
              </a:ln>
            </p:spPr>
          </p:cxnSp>
        </p:grpSp>
        <p:sp>
          <p:nvSpPr>
            <p:cNvPr id="51" name="Google Shape;51;p6"/>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3"/>
        <p:cNvGrpSpPr/>
        <p:nvPr/>
      </p:nvGrpSpPr>
      <p:grpSpPr>
        <a:xfrm>
          <a:off x="0" y="0"/>
          <a:ext cx="0" cy="0"/>
          <a:chOff x="0" y="0"/>
          <a:chExt cx="0" cy="0"/>
        </a:xfrm>
      </p:grpSpPr>
      <p:sp>
        <p:nvSpPr>
          <p:cNvPr id="54" name="Google Shape;54;p7"/>
          <p:cNvSpPr/>
          <p:nvPr/>
        </p:nvSpPr>
        <p:spPr>
          <a:xfrm>
            <a:off x="8240650" y="4204325"/>
            <a:ext cx="1861500" cy="1861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55;p7"/>
          <p:cNvGrpSpPr/>
          <p:nvPr/>
        </p:nvGrpSpPr>
        <p:grpSpPr>
          <a:xfrm>
            <a:off x="-19050" y="-16000"/>
            <a:ext cx="8930250" cy="4933300"/>
            <a:chOff x="-19050" y="-16000"/>
            <a:chExt cx="8930250" cy="4933300"/>
          </a:xfrm>
        </p:grpSpPr>
        <p:sp>
          <p:nvSpPr>
            <p:cNvPr id="56" name="Google Shape;56;p7"/>
            <p:cNvSpPr/>
            <p:nvPr/>
          </p:nvSpPr>
          <p:spPr>
            <a:xfrm>
              <a:off x="232200" y="232800"/>
              <a:ext cx="8679000" cy="46845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 name="Google Shape;57;p7"/>
            <p:cNvCxnSpPr/>
            <p:nvPr/>
          </p:nvCxnSpPr>
          <p:spPr>
            <a:xfrm rot="10800000">
              <a:off x="-19050" y="4917300"/>
              <a:ext cx="258900" cy="0"/>
            </a:xfrm>
            <a:prstGeom prst="straightConnector1">
              <a:avLst/>
            </a:prstGeom>
            <a:noFill/>
            <a:ln w="19050" cap="flat" cmpd="sng">
              <a:solidFill>
                <a:schemeClr val="dk1"/>
              </a:solidFill>
              <a:prstDash val="solid"/>
              <a:round/>
              <a:headEnd type="none" w="med" len="med"/>
              <a:tailEnd type="none" w="med" len="med"/>
            </a:ln>
          </p:spPr>
        </p:cxnSp>
        <p:cxnSp>
          <p:nvCxnSpPr>
            <p:cNvPr id="58" name="Google Shape;58;p7"/>
            <p:cNvCxnSpPr/>
            <p:nvPr/>
          </p:nvCxnSpPr>
          <p:spPr>
            <a:xfrm rot="10800000">
              <a:off x="8911200" y="-16000"/>
              <a:ext cx="0" cy="258900"/>
            </a:xfrm>
            <a:prstGeom prst="straightConnector1">
              <a:avLst/>
            </a:prstGeom>
            <a:noFill/>
            <a:ln w="19050" cap="flat" cmpd="sng">
              <a:solidFill>
                <a:schemeClr val="dk1"/>
              </a:solidFill>
              <a:prstDash val="solid"/>
              <a:round/>
              <a:headEnd type="none" w="med" len="med"/>
              <a:tailEnd type="none" w="med" len="med"/>
            </a:ln>
          </p:spPr>
        </p:cxnSp>
      </p:grpSp>
      <p:sp>
        <p:nvSpPr>
          <p:cNvPr id="59" name="Google Shape;59;p7"/>
          <p:cNvSpPr txBox="1">
            <a:spLocks noGrp="1"/>
          </p:cNvSpPr>
          <p:nvPr>
            <p:ph type="title"/>
          </p:nvPr>
        </p:nvSpPr>
        <p:spPr>
          <a:xfrm>
            <a:off x="720000" y="448050"/>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0" name="Google Shape;60;p7"/>
          <p:cNvSpPr txBox="1">
            <a:spLocks noGrp="1"/>
          </p:cNvSpPr>
          <p:nvPr>
            <p:ph type="subTitle" idx="1"/>
          </p:nvPr>
        </p:nvSpPr>
        <p:spPr>
          <a:xfrm>
            <a:off x="1733625" y="1361025"/>
            <a:ext cx="6580200" cy="2906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Char char="●"/>
              <a:defRPr sz="1600">
                <a:latin typeface="Hanken Grotesk"/>
                <a:ea typeface="Hanken Grotesk"/>
                <a:cs typeface="Hanken Grotesk"/>
                <a:sym typeface="Hanken Grotesk"/>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1"/>
        <p:cNvGrpSpPr/>
        <p:nvPr/>
      </p:nvGrpSpPr>
      <p:grpSpPr>
        <a:xfrm>
          <a:off x="0" y="0"/>
          <a:ext cx="0" cy="0"/>
          <a:chOff x="0" y="0"/>
          <a:chExt cx="0" cy="0"/>
        </a:xfrm>
      </p:grpSpPr>
      <p:sp>
        <p:nvSpPr>
          <p:cNvPr id="62" name="Google Shape;62;p8"/>
          <p:cNvSpPr/>
          <p:nvPr/>
        </p:nvSpPr>
        <p:spPr>
          <a:xfrm>
            <a:off x="2007375" y="2776900"/>
            <a:ext cx="5143500" cy="51435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8"/>
          <p:cNvGrpSpPr/>
          <p:nvPr/>
        </p:nvGrpSpPr>
        <p:grpSpPr>
          <a:xfrm>
            <a:off x="-25" y="533550"/>
            <a:ext cx="9270975" cy="4075025"/>
            <a:chOff x="-25" y="533550"/>
            <a:chExt cx="9270975" cy="4075025"/>
          </a:xfrm>
        </p:grpSpPr>
        <p:sp>
          <p:nvSpPr>
            <p:cNvPr id="64" name="Google Shape;64;p8"/>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800">
                <a:solidFill>
                  <a:schemeClr val="dk1"/>
                </a:solidFill>
                <a:latin typeface="Figtree Black"/>
                <a:ea typeface="Figtree Black"/>
                <a:cs typeface="Figtree Black"/>
                <a:sym typeface="Figtree Black"/>
              </a:endParaRPr>
            </a:p>
          </p:txBody>
        </p:sp>
        <p:cxnSp>
          <p:nvCxnSpPr>
            <p:cNvPr id="65" name="Google Shape;65;p8"/>
            <p:cNvCxnSpPr/>
            <p:nvPr/>
          </p:nvCxnSpPr>
          <p:spPr>
            <a:xfrm rot="10800000">
              <a:off x="8430950" y="533550"/>
              <a:ext cx="840000" cy="0"/>
            </a:xfrm>
            <a:prstGeom prst="straightConnector1">
              <a:avLst/>
            </a:prstGeom>
            <a:noFill/>
            <a:ln w="19050" cap="flat" cmpd="sng">
              <a:solidFill>
                <a:schemeClr val="dk1"/>
              </a:solidFill>
              <a:prstDash val="solid"/>
              <a:round/>
              <a:headEnd type="none" w="med" len="med"/>
              <a:tailEnd type="none" w="med" len="med"/>
            </a:ln>
          </p:spPr>
        </p:cxnSp>
        <p:cxnSp>
          <p:nvCxnSpPr>
            <p:cNvPr id="66" name="Google Shape;66;p8"/>
            <p:cNvCxnSpPr/>
            <p:nvPr/>
          </p:nvCxnSpPr>
          <p:spPr>
            <a:xfrm rot="10800000">
              <a:off x="-25" y="4608575"/>
              <a:ext cx="740700" cy="0"/>
            </a:xfrm>
            <a:prstGeom prst="straightConnector1">
              <a:avLst/>
            </a:prstGeom>
            <a:noFill/>
            <a:ln w="19050" cap="flat" cmpd="sng">
              <a:solidFill>
                <a:schemeClr val="dk1"/>
              </a:solidFill>
              <a:prstDash val="solid"/>
              <a:round/>
              <a:headEnd type="none" w="med" len="med"/>
              <a:tailEnd type="none" w="med" len="med"/>
            </a:ln>
          </p:spPr>
        </p:cxnSp>
      </p:grpSp>
      <p:sp>
        <p:nvSpPr>
          <p:cNvPr id="67" name="Google Shape;67;p8"/>
          <p:cNvSpPr txBox="1">
            <a:spLocks noGrp="1"/>
          </p:cNvSpPr>
          <p:nvPr>
            <p:ph type="title"/>
          </p:nvPr>
        </p:nvSpPr>
        <p:spPr>
          <a:xfrm>
            <a:off x="1644450" y="1733400"/>
            <a:ext cx="5855100" cy="7608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3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p:nvPr/>
        </p:nvSpPr>
        <p:spPr>
          <a:xfrm>
            <a:off x="-2613450" y="-126025"/>
            <a:ext cx="5402100" cy="5402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9"/>
          <p:cNvGrpSpPr/>
          <p:nvPr/>
        </p:nvGrpSpPr>
        <p:grpSpPr>
          <a:xfrm>
            <a:off x="727425" y="-49275"/>
            <a:ext cx="7703400" cy="5243325"/>
            <a:chOff x="727425" y="-49275"/>
            <a:chExt cx="7703400" cy="5243325"/>
          </a:xfrm>
        </p:grpSpPr>
        <p:sp>
          <p:nvSpPr>
            <p:cNvPr id="71" name="Google Shape;71;p9"/>
            <p:cNvSpPr/>
            <p:nvPr/>
          </p:nvSpPr>
          <p:spPr>
            <a:xfrm>
              <a:off x="727425" y="533550"/>
              <a:ext cx="7703400" cy="40749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 name="Google Shape;72;p9"/>
            <p:cNvCxnSpPr/>
            <p:nvPr/>
          </p:nvCxnSpPr>
          <p:spPr>
            <a:xfrm rot="10800000">
              <a:off x="727425" y="-49275"/>
              <a:ext cx="0" cy="585600"/>
            </a:xfrm>
            <a:prstGeom prst="straightConnector1">
              <a:avLst/>
            </a:prstGeom>
            <a:noFill/>
            <a:ln w="19050" cap="flat" cmpd="sng">
              <a:solidFill>
                <a:schemeClr val="dk1"/>
              </a:solidFill>
              <a:prstDash val="solid"/>
              <a:round/>
              <a:headEnd type="none" w="med" len="med"/>
              <a:tailEnd type="none" w="med" len="med"/>
            </a:ln>
          </p:spPr>
        </p:cxnSp>
        <p:cxnSp>
          <p:nvCxnSpPr>
            <p:cNvPr id="73" name="Google Shape;73;p9"/>
            <p:cNvCxnSpPr/>
            <p:nvPr/>
          </p:nvCxnSpPr>
          <p:spPr>
            <a:xfrm rot="10800000">
              <a:off x="8430775" y="4608450"/>
              <a:ext cx="0" cy="585600"/>
            </a:xfrm>
            <a:prstGeom prst="straightConnector1">
              <a:avLst/>
            </a:prstGeom>
            <a:noFill/>
            <a:ln w="19050" cap="flat" cmpd="sng">
              <a:solidFill>
                <a:schemeClr val="dk1"/>
              </a:solidFill>
              <a:prstDash val="solid"/>
              <a:round/>
              <a:headEnd type="none" w="med" len="med"/>
              <a:tailEnd type="none" w="med" len="med"/>
            </a:ln>
          </p:spPr>
        </p:cxnSp>
      </p:grpSp>
      <p:sp>
        <p:nvSpPr>
          <p:cNvPr id="74" name="Google Shape;74;p9"/>
          <p:cNvSpPr txBox="1">
            <a:spLocks noGrp="1"/>
          </p:cNvSpPr>
          <p:nvPr>
            <p:ph type="title"/>
          </p:nvPr>
        </p:nvSpPr>
        <p:spPr>
          <a:xfrm>
            <a:off x="3496850" y="1021763"/>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5" name="Google Shape;75;p9"/>
          <p:cNvSpPr txBox="1">
            <a:spLocks noGrp="1"/>
          </p:cNvSpPr>
          <p:nvPr>
            <p:ph type="subTitle" idx="1"/>
          </p:nvPr>
        </p:nvSpPr>
        <p:spPr>
          <a:xfrm>
            <a:off x="3496850" y="3117038"/>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6"/>
        <p:cNvGrpSpPr/>
        <p:nvPr/>
      </p:nvGrpSpPr>
      <p:grpSpPr>
        <a:xfrm>
          <a:off x="0" y="0"/>
          <a:ext cx="0" cy="0"/>
          <a:chOff x="0" y="0"/>
          <a:chExt cx="0" cy="0"/>
        </a:xfrm>
      </p:grpSpPr>
      <p:sp>
        <p:nvSpPr>
          <p:cNvPr id="77" name="Google Shape;77;p10"/>
          <p:cNvSpPr>
            <a:spLocks noGrp="1"/>
          </p:cNvSpPr>
          <p:nvPr>
            <p:ph type="pic" idx="2"/>
          </p:nvPr>
        </p:nvSpPr>
        <p:spPr>
          <a:xfrm>
            <a:off x="0" y="0"/>
            <a:ext cx="9144000" cy="5143500"/>
          </a:xfrm>
          <a:prstGeom prst="rect">
            <a:avLst/>
          </a:prstGeom>
          <a:noFill/>
          <a:ln>
            <a:noFill/>
          </a:ln>
        </p:spPr>
      </p:sp>
      <p:sp>
        <p:nvSpPr>
          <p:cNvPr id="78" name="Google Shape;78;p10"/>
          <p:cNvSpPr txBox="1">
            <a:spLocks noGrp="1"/>
          </p:cNvSpPr>
          <p:nvPr>
            <p:ph type="title"/>
          </p:nvPr>
        </p:nvSpPr>
        <p:spPr>
          <a:xfrm>
            <a:off x="720000" y="4045175"/>
            <a:ext cx="7710900" cy="5634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28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Figtree Black"/>
              <a:buNone/>
              <a:defRPr sz="2800">
                <a:solidFill>
                  <a:schemeClr val="dk1"/>
                </a:solidFill>
                <a:latin typeface="Figtree Black"/>
                <a:ea typeface="Figtree Black"/>
                <a:cs typeface="Figtree Black"/>
                <a:sym typeface="Figtree Black"/>
              </a:defRPr>
            </a:lvl1pPr>
            <a:lvl2pPr lvl="1"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2pPr>
            <a:lvl3pPr lvl="2"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3pPr>
            <a:lvl4pPr lvl="3"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4pPr>
            <a:lvl5pPr lvl="4"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5pPr>
            <a:lvl6pPr lvl="5"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6pPr>
            <a:lvl7pPr lvl="6"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7pPr>
            <a:lvl8pPr lvl="7"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8pPr>
            <a:lvl9pPr lvl="8" rtl="0">
              <a:spcBef>
                <a:spcPts val="0"/>
              </a:spcBef>
              <a:spcAft>
                <a:spcPts val="0"/>
              </a:spcAft>
              <a:buClr>
                <a:schemeClr val="dk1"/>
              </a:buClr>
              <a:buSzPts val="3000"/>
              <a:buFont typeface="Figtree Black"/>
              <a:buNone/>
              <a:defRPr sz="3000">
                <a:solidFill>
                  <a:schemeClr val="dk1"/>
                </a:solidFill>
                <a:latin typeface="Figtree Black"/>
                <a:ea typeface="Figtree Black"/>
                <a:cs typeface="Figtree Black"/>
                <a:sym typeface="Figtree Black"/>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1pPr>
            <a:lvl2pPr marL="914400" lvl="1"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2pPr>
            <a:lvl3pPr marL="1371600" lvl="2"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3pPr>
            <a:lvl4pPr marL="1828800" lvl="3"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4pPr>
            <a:lvl5pPr marL="2286000" lvl="4"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5pPr>
            <a:lvl6pPr marL="2743200" lvl="5"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6pPr>
            <a:lvl7pPr marL="3200400" lvl="6"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7pPr>
            <a:lvl8pPr marL="3657600" lvl="7"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8pPr>
            <a:lvl9pPr marL="4114800" lvl="8" indent="-317500">
              <a:lnSpc>
                <a:spcPct val="115000"/>
              </a:lnSpc>
              <a:spcBef>
                <a:spcPts val="0"/>
              </a:spcBef>
              <a:spcAft>
                <a:spcPts val="0"/>
              </a:spcAft>
              <a:buClr>
                <a:schemeClr val="dk1"/>
              </a:buClr>
              <a:buSzPts val="1400"/>
              <a:buFont typeface="Hanken Grotesk"/>
              <a:buChar char="■"/>
              <a:defRPr>
                <a:solidFill>
                  <a:schemeClr val="dk1"/>
                </a:solidFill>
                <a:latin typeface="Hanken Grotesk"/>
                <a:ea typeface="Hanken Grotesk"/>
                <a:cs typeface="Hanken Grotesk"/>
                <a:sym typeface="Hanken Grotes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hyperlink" Target="mailto:morganoliviaevans@gmail.com" TargetMode="External"/><Relationship Id="rId10" Type="http://schemas.openxmlformats.org/officeDocument/2006/relationships/image" Target="../media/image21.png"/><Relationship Id="rId4" Type="http://schemas.openxmlformats.org/officeDocument/2006/relationships/hyperlink" Target="mailto:morgan.o.newton@nasa.gov" TargetMode="External"/><Relationship Id="rId9"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drive.google.com/file/d/185NS3P_Fs-mBAEqIfdm9jWBdc1PLK5Cl/view"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sp>
        <p:nvSpPr>
          <p:cNvPr id="283" name="Google Shape;283;p30"/>
          <p:cNvSpPr txBox="1">
            <a:spLocks noGrp="1"/>
          </p:cNvSpPr>
          <p:nvPr>
            <p:ph type="ctrTitle"/>
          </p:nvPr>
        </p:nvSpPr>
        <p:spPr>
          <a:xfrm>
            <a:off x="884800" y="2731375"/>
            <a:ext cx="6058800" cy="778200"/>
          </a:xfrm>
          <a:prstGeom prst="rect">
            <a:avLst/>
          </a:prstGeom>
          <a:solidFill>
            <a:schemeClr val="dk2"/>
          </a:solidFill>
        </p:spPr>
        <p:txBody>
          <a:bodyPr spcFirstLastPara="1" wrap="square" lIns="91425" tIns="91425" rIns="91425" bIns="91425" anchor="ctr" anchorCtr="0">
            <a:noAutofit/>
          </a:bodyPr>
          <a:lstStyle/>
          <a:p>
            <a:pPr marL="0" lvl="0" indent="0" algn="l" rtl="0">
              <a:spcBef>
                <a:spcPts val="0"/>
              </a:spcBef>
              <a:spcAft>
                <a:spcPts val="0"/>
              </a:spcAft>
              <a:buNone/>
            </a:pPr>
            <a:r>
              <a:rPr lang="en" sz="2100" dirty="0"/>
              <a:t>Evaluating MPI Performance and </a:t>
            </a:r>
            <a:endParaRPr sz="2100" dirty="0"/>
          </a:p>
          <a:p>
            <a:pPr marL="0" lvl="0" indent="0" algn="l" rtl="0">
              <a:spcBef>
                <a:spcPts val="0"/>
              </a:spcBef>
              <a:spcAft>
                <a:spcPts val="0"/>
              </a:spcAft>
              <a:buNone/>
            </a:pPr>
            <a:r>
              <a:rPr lang="en" sz="2100" dirty="0"/>
              <a:t>Scalability in Supercomputing Environments</a:t>
            </a:r>
            <a:endParaRPr sz="2100" dirty="0"/>
          </a:p>
        </p:txBody>
      </p:sp>
      <p:sp>
        <p:nvSpPr>
          <p:cNvPr id="284" name="Google Shape;284;p30"/>
          <p:cNvSpPr txBox="1">
            <a:spLocks noGrp="1"/>
          </p:cNvSpPr>
          <p:nvPr>
            <p:ph type="subTitle" idx="1"/>
          </p:nvPr>
        </p:nvSpPr>
        <p:spPr>
          <a:xfrm>
            <a:off x="791750" y="3585075"/>
            <a:ext cx="3899400" cy="95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Morgan Olivia Newton</a:t>
            </a:r>
            <a:endParaRPr b="1"/>
          </a:p>
          <a:p>
            <a:pPr marL="0" lvl="0" indent="0" algn="l" rtl="0">
              <a:spcBef>
                <a:spcPts val="0"/>
              </a:spcBef>
              <a:spcAft>
                <a:spcPts val="0"/>
              </a:spcAft>
              <a:buNone/>
            </a:pPr>
            <a:r>
              <a:rPr lang="en" b="1"/>
              <a:t>High-Performance Computing, Code 606.2</a:t>
            </a:r>
            <a:endParaRPr b="1"/>
          </a:p>
          <a:p>
            <a:pPr marL="0" lvl="0" indent="0" algn="l" rtl="0">
              <a:spcBef>
                <a:spcPts val="0"/>
              </a:spcBef>
              <a:spcAft>
                <a:spcPts val="0"/>
              </a:spcAft>
              <a:buNone/>
            </a:pPr>
            <a:r>
              <a:rPr lang="en" sz="1100">
                <a:solidFill>
                  <a:schemeClr val="accent1"/>
                </a:solidFill>
              </a:rPr>
              <a:t>NASA Center for Climate Simulation</a:t>
            </a:r>
            <a:endParaRPr sz="1100">
              <a:solidFill>
                <a:schemeClr val="accent1"/>
              </a:solidFill>
            </a:endParaRPr>
          </a:p>
          <a:p>
            <a:pPr marL="0" lvl="0" indent="0" algn="l" rtl="0">
              <a:spcBef>
                <a:spcPts val="0"/>
              </a:spcBef>
              <a:spcAft>
                <a:spcPts val="0"/>
              </a:spcAft>
              <a:buNone/>
            </a:pPr>
            <a:r>
              <a:rPr lang="en" sz="1100">
                <a:solidFill>
                  <a:schemeClr val="accent1"/>
                </a:solidFill>
              </a:rPr>
              <a:t>NASA Goddard Space Flight Center</a:t>
            </a:r>
            <a:endParaRPr sz="1100">
              <a:solidFill>
                <a:schemeClr val="accent1"/>
              </a:solidFill>
            </a:endParaRPr>
          </a:p>
          <a:p>
            <a:pPr marL="0" lvl="0" indent="0" algn="l" rtl="0">
              <a:spcBef>
                <a:spcPts val="0"/>
              </a:spcBef>
              <a:spcAft>
                <a:spcPts val="0"/>
              </a:spcAft>
              <a:buNone/>
            </a:pPr>
            <a:r>
              <a:rPr lang="en" sz="1100">
                <a:solidFill>
                  <a:schemeClr val="accent1"/>
                </a:solidFill>
              </a:rPr>
              <a:t>Summer 2024</a:t>
            </a:r>
            <a:endParaRPr sz="1100">
              <a:solidFill>
                <a:schemeClr val="accent1"/>
              </a:solidFill>
            </a:endParaRPr>
          </a:p>
        </p:txBody>
      </p:sp>
      <p:pic>
        <p:nvPicPr>
          <p:cNvPr id="285" name="Google Shape;285;p30"/>
          <p:cNvPicPr preferRelativeResize="0"/>
          <p:nvPr/>
        </p:nvPicPr>
        <p:blipFill>
          <a:blip r:embed="rId3">
            <a:alphaModFix/>
          </a:blip>
          <a:stretch>
            <a:fillRect/>
          </a:stretch>
        </p:blipFill>
        <p:spPr>
          <a:xfrm>
            <a:off x="3032704" y="722928"/>
            <a:ext cx="3669196" cy="1755106"/>
          </a:xfrm>
          <a:prstGeom prst="rect">
            <a:avLst/>
          </a:prstGeom>
          <a:noFill/>
          <a:ln>
            <a:noFill/>
          </a:ln>
        </p:spPr>
      </p:pic>
      <p:pic>
        <p:nvPicPr>
          <p:cNvPr id="286" name="Google Shape;286;p30"/>
          <p:cNvPicPr preferRelativeResize="0"/>
          <p:nvPr/>
        </p:nvPicPr>
        <p:blipFill rotWithShape="1">
          <a:blip r:embed="rId4">
            <a:alphaModFix/>
          </a:blip>
          <a:srcRect l="18187" t="4693" r="26055" b="35134"/>
          <a:stretch/>
        </p:blipFill>
        <p:spPr>
          <a:xfrm>
            <a:off x="791750" y="625525"/>
            <a:ext cx="2045676" cy="2030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9"/>
          <p:cNvSpPr txBox="1">
            <a:spLocks noGrp="1"/>
          </p:cNvSpPr>
          <p:nvPr>
            <p:ph type="title"/>
          </p:nvPr>
        </p:nvSpPr>
        <p:spPr>
          <a:xfrm>
            <a:off x="1060950" y="247525"/>
            <a:ext cx="3733500" cy="74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Benchmarking</a:t>
            </a:r>
            <a:endParaRPr sz="4000"/>
          </a:p>
        </p:txBody>
      </p:sp>
      <p:sp>
        <p:nvSpPr>
          <p:cNvPr id="380" name="Google Shape;380;p39"/>
          <p:cNvSpPr txBox="1">
            <a:spLocks noGrp="1"/>
          </p:cNvSpPr>
          <p:nvPr>
            <p:ph type="title" idx="4294967295"/>
          </p:nvPr>
        </p:nvSpPr>
        <p:spPr>
          <a:xfrm>
            <a:off x="236550" y="237744"/>
            <a:ext cx="824400" cy="705000"/>
          </a:xfrm>
          <a:prstGeom prst="rect">
            <a:avLst/>
          </a:prstGeom>
          <a:solidFill>
            <a:srgbClr val="FF0000"/>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lt1"/>
                </a:solidFill>
              </a:rPr>
              <a:t>03</a:t>
            </a:r>
            <a:endParaRPr sz="3300">
              <a:solidFill>
                <a:schemeClr val="lt1"/>
              </a:solidFill>
            </a:endParaRPr>
          </a:p>
        </p:txBody>
      </p:sp>
      <p:sp>
        <p:nvSpPr>
          <p:cNvPr id="381" name="Google Shape;381;p39"/>
          <p:cNvSpPr txBox="1"/>
          <p:nvPr/>
        </p:nvSpPr>
        <p:spPr>
          <a:xfrm>
            <a:off x="406175" y="1142000"/>
            <a:ext cx="1019100" cy="27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MPI Tuning</a:t>
            </a:r>
            <a:endParaRPr sz="1600">
              <a:solidFill>
                <a:schemeClr val="dk1"/>
              </a:solidFill>
              <a:latin typeface="Hanken Grotesk"/>
              <a:ea typeface="Hanken Grotesk"/>
              <a:cs typeface="Hanken Grotesk"/>
              <a:sym typeface="Hanken Grotesk"/>
            </a:endParaRPr>
          </a:p>
        </p:txBody>
      </p:sp>
      <p:sp>
        <p:nvSpPr>
          <p:cNvPr id="382" name="Google Shape;382;p39"/>
          <p:cNvSpPr txBox="1"/>
          <p:nvPr/>
        </p:nvSpPr>
        <p:spPr>
          <a:xfrm>
            <a:off x="307875" y="1415600"/>
            <a:ext cx="4074600" cy="287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MPI tuning consists of several configurations designed to </a:t>
            </a:r>
            <a:r>
              <a:rPr lang="en" sz="1000" b="1">
                <a:latin typeface="Hanken Grotesk"/>
                <a:ea typeface="Hanken Grotesk"/>
                <a:cs typeface="Hanken Grotesk"/>
                <a:sym typeface="Hanken Grotesk"/>
              </a:rPr>
              <a:t>optimize</a:t>
            </a:r>
            <a:r>
              <a:rPr lang="en" sz="1000">
                <a:solidFill>
                  <a:schemeClr val="dk1"/>
                </a:solidFill>
                <a:latin typeface="Hanken Grotesk"/>
                <a:ea typeface="Hanken Grotesk"/>
                <a:cs typeface="Hanken Grotesk"/>
                <a:sym typeface="Hanken Grotesk"/>
              </a:rPr>
              <a:t> communication performance by tailoring configuration settings </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to specific workloads.</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b="1">
                <a:solidFill>
                  <a:srgbClr val="CC0000"/>
                </a:solidFill>
                <a:latin typeface="Hanken Grotesk"/>
                <a:ea typeface="Hanken Grotesk"/>
                <a:cs typeface="Hanken Grotesk"/>
                <a:sym typeface="Hanken Grotesk"/>
              </a:rPr>
              <a:t>I. No Tuning </a:t>
            </a:r>
            <a:endParaRPr sz="1000" b="1">
              <a:solidFill>
                <a:srgbClr val="CC0000"/>
              </a:solidFill>
              <a:latin typeface="Hanken Grotesk"/>
              <a:ea typeface="Hanken Grotesk"/>
              <a:cs typeface="Hanken Grotesk"/>
              <a:sym typeface="Hanken Grotesk"/>
            </a:endParaRPr>
          </a:p>
          <a:p>
            <a:pPr marL="457200" lvl="0" indent="-292100" algn="l" rtl="0">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Uses default MPI settings without any added adjustments.</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endParaRPr sz="5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b="1">
                <a:solidFill>
                  <a:srgbClr val="CC0000"/>
                </a:solidFill>
                <a:latin typeface="Hanken Grotesk"/>
                <a:ea typeface="Hanken Grotesk"/>
                <a:cs typeface="Hanken Grotesk"/>
                <a:sym typeface="Hanken Grotesk"/>
              </a:rPr>
              <a:t>II. OFI Tuning</a:t>
            </a:r>
            <a:endParaRPr sz="1000" b="1">
              <a:solidFill>
                <a:srgbClr val="CC0000"/>
              </a:solidFill>
              <a:latin typeface="Hanken Grotesk"/>
              <a:ea typeface="Hanken Grotesk"/>
              <a:cs typeface="Hanken Grotesk"/>
              <a:sym typeface="Hanken Grotesk"/>
            </a:endParaRPr>
          </a:p>
          <a:p>
            <a:pPr marL="457200" lvl="0" indent="-292100" algn="l" rtl="0">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Involves setting the environment variable I_MPI_FABRICS=ofi.</a:t>
            </a:r>
            <a:endParaRPr sz="1000">
              <a:solidFill>
                <a:schemeClr val="dk1"/>
              </a:solidFill>
              <a:latin typeface="Hanken Grotesk"/>
              <a:ea typeface="Hanken Grotesk"/>
              <a:cs typeface="Hanken Grotesk"/>
              <a:sym typeface="Hanken Grotesk"/>
            </a:endParaRPr>
          </a:p>
          <a:p>
            <a:pPr marL="457200" lvl="0" indent="-292100" algn="l" rtl="0">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Utilizes OpenFabrics Interfaces for efficient inter-node communication.</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endParaRPr sz="5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b="1">
                <a:solidFill>
                  <a:srgbClr val="CC0000"/>
                </a:solidFill>
                <a:latin typeface="Hanken Grotesk"/>
                <a:ea typeface="Hanken Grotesk"/>
                <a:cs typeface="Hanken Grotesk"/>
                <a:sym typeface="Hanken Grotesk"/>
              </a:rPr>
              <a:t>III. GMAO + OFI Tuning</a:t>
            </a:r>
            <a:endParaRPr sz="1000" b="1">
              <a:solidFill>
                <a:srgbClr val="CC0000"/>
              </a:solidFill>
              <a:latin typeface="Hanken Grotesk"/>
              <a:ea typeface="Hanken Grotesk"/>
              <a:cs typeface="Hanken Grotesk"/>
              <a:sym typeface="Hanken Grotesk"/>
            </a:endParaRPr>
          </a:p>
          <a:p>
            <a:pPr marL="457200" lvl="0" indent="-292100" algn="l" rtl="0">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Uses I_MPI_FABRICS=ofi and incorporates additional environment variables to enhance performance developed by the GMAO.</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endParaRPr sz="5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b="1">
                <a:solidFill>
                  <a:srgbClr val="CC0000"/>
                </a:solidFill>
                <a:latin typeface="Hanken Grotesk"/>
                <a:ea typeface="Hanken Grotesk"/>
                <a:cs typeface="Hanken Grotesk"/>
                <a:sym typeface="Hanken Grotesk"/>
              </a:rPr>
              <a:t>IV. GMAO + SHM + OFI Tuning</a:t>
            </a:r>
            <a:endParaRPr sz="1000" b="1">
              <a:solidFill>
                <a:srgbClr val="CC0000"/>
              </a:solidFill>
              <a:latin typeface="Hanken Grotesk"/>
              <a:ea typeface="Hanken Grotesk"/>
              <a:cs typeface="Hanken Grotesk"/>
              <a:sym typeface="Hanken Grotesk"/>
            </a:endParaRPr>
          </a:p>
          <a:p>
            <a:pPr marL="457200" lvl="0" indent="-292100" algn="l" rtl="0">
              <a:spcBef>
                <a:spcPts val="0"/>
              </a:spcBef>
              <a:spcAft>
                <a:spcPts val="0"/>
              </a:spcAft>
              <a:buClr>
                <a:schemeClr val="dk1"/>
              </a:buClr>
              <a:buSzPts val="1000"/>
              <a:buFont typeface="Hanken Grotesk"/>
              <a:buChar char="●"/>
            </a:pPr>
            <a:r>
              <a:rPr lang="en" sz="1000">
                <a:solidFill>
                  <a:schemeClr val="dk1"/>
                </a:solidFill>
                <a:latin typeface="Hanken Grotesk"/>
                <a:ea typeface="Hanken Grotesk"/>
                <a:cs typeface="Hanken Grotesk"/>
                <a:sym typeface="Hanken Grotesk"/>
              </a:rPr>
              <a:t>Uses I_MPI_FABRICS=shm:ofi to combine shared memory (shm) and OFI for communication.</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endParaRPr sz="1100">
              <a:solidFill>
                <a:schemeClr val="dk1"/>
              </a:solidFill>
              <a:latin typeface="Hanken Grotesk"/>
              <a:ea typeface="Hanken Grotesk"/>
              <a:cs typeface="Hanken Grotesk"/>
              <a:sym typeface="Hanken Grotesk"/>
            </a:endParaRPr>
          </a:p>
        </p:txBody>
      </p:sp>
      <p:sp>
        <p:nvSpPr>
          <p:cNvPr id="383" name="Google Shape;383;p39"/>
          <p:cNvSpPr txBox="1"/>
          <p:nvPr/>
        </p:nvSpPr>
        <p:spPr>
          <a:xfrm>
            <a:off x="4684325" y="1139763"/>
            <a:ext cx="1019100" cy="27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Parameters</a:t>
            </a:r>
            <a:endParaRPr sz="1600">
              <a:solidFill>
                <a:schemeClr val="dk1"/>
              </a:solidFill>
              <a:latin typeface="Hanken Grotesk"/>
              <a:ea typeface="Hanken Grotesk"/>
              <a:cs typeface="Hanken Grotesk"/>
              <a:sym typeface="Hanken Grotesk"/>
            </a:endParaRPr>
          </a:p>
        </p:txBody>
      </p:sp>
      <p:sp>
        <p:nvSpPr>
          <p:cNvPr id="384" name="Google Shape;384;p39"/>
          <p:cNvSpPr txBox="1"/>
          <p:nvPr/>
        </p:nvSpPr>
        <p:spPr>
          <a:xfrm>
            <a:off x="4572000" y="1469525"/>
            <a:ext cx="4224300" cy="149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dirty="0">
                <a:solidFill>
                  <a:schemeClr val="dk1"/>
                </a:solidFill>
                <a:latin typeface="Hanken Grotesk"/>
                <a:ea typeface="Hanken Grotesk"/>
                <a:cs typeface="Hanken Grotesk"/>
                <a:sym typeface="Hanken Grotesk"/>
              </a:rPr>
              <a:t>All systems used constant parameters with minor deviations</a:t>
            </a:r>
            <a:endParaRPr sz="1050" dirty="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50" dirty="0">
                <a:solidFill>
                  <a:schemeClr val="dk1"/>
                </a:solidFill>
                <a:latin typeface="Hanken Grotesk"/>
                <a:ea typeface="Hanken Grotesk"/>
                <a:cs typeface="Hanken Grotesk"/>
                <a:sym typeface="Hanken Grotesk"/>
              </a:rPr>
              <a:t>based on version and architecture availability.</a:t>
            </a:r>
            <a:endParaRPr sz="1050" dirty="0">
              <a:solidFill>
                <a:schemeClr val="dk1"/>
              </a:solidFill>
              <a:latin typeface="Hanken Grotesk"/>
              <a:ea typeface="Hanken Grotesk"/>
              <a:cs typeface="Hanken Grotesk"/>
              <a:sym typeface="Hanken Grotesk"/>
            </a:endParaRPr>
          </a:p>
          <a:p>
            <a:pPr marL="0" lvl="0" indent="0" algn="l" rtl="0">
              <a:spcBef>
                <a:spcPts val="0"/>
              </a:spcBef>
              <a:spcAft>
                <a:spcPts val="0"/>
              </a:spcAft>
              <a:buNone/>
            </a:pPr>
            <a:endParaRPr sz="600" dirty="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50" dirty="0">
                <a:solidFill>
                  <a:schemeClr val="dk1"/>
                </a:solidFill>
                <a:latin typeface="Hanken Grotesk"/>
                <a:ea typeface="Hanken Grotesk"/>
                <a:cs typeface="Hanken Grotesk"/>
                <a:sym typeface="Hanken Grotesk"/>
              </a:rPr>
              <a:t>Three sets of runs were conducted and analyzed with varying message sizes (Note: </a:t>
            </a:r>
            <a:r>
              <a:rPr lang="en" sz="1050" dirty="0">
                <a:solidFill>
                  <a:srgbClr val="CC0000"/>
                </a:solidFill>
                <a:latin typeface="Hanken Grotesk"/>
                <a:ea typeface="Hanken Grotesk"/>
                <a:cs typeface="Hanken Grotesk"/>
                <a:sym typeface="Hanken Grotesk"/>
              </a:rPr>
              <a:t>AWS had a 96 tasks per node restriction</a:t>
            </a:r>
            <a:r>
              <a:rPr lang="en" sz="1050" dirty="0">
                <a:solidFill>
                  <a:schemeClr val="dk1"/>
                </a:solidFill>
                <a:latin typeface="Hanken Grotesk"/>
                <a:ea typeface="Hanken Grotesk"/>
                <a:cs typeface="Hanken Grotesk"/>
                <a:sym typeface="Hanken Grotesk"/>
              </a:rPr>
              <a:t>):</a:t>
            </a:r>
            <a:endParaRPr sz="1050" dirty="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endParaRPr sz="950" dirty="0">
              <a:solidFill>
                <a:schemeClr val="dk1"/>
              </a:solidFill>
              <a:latin typeface="Hanken Grotesk"/>
              <a:ea typeface="Hanken Grotesk"/>
              <a:cs typeface="Hanken Grotesk"/>
              <a:sym typeface="Hanken Grotesk"/>
            </a:endParaRPr>
          </a:p>
          <a:p>
            <a:pPr marL="457200" lvl="0" indent="-288925" algn="l" rtl="0">
              <a:spcBef>
                <a:spcPts val="0"/>
              </a:spcBef>
              <a:spcAft>
                <a:spcPts val="0"/>
              </a:spcAft>
              <a:buClr>
                <a:schemeClr val="dk1"/>
              </a:buClr>
              <a:buSzPts val="950"/>
              <a:buFont typeface="Hanken Grotesk"/>
              <a:buChar char="●"/>
            </a:pPr>
            <a:r>
              <a:rPr lang="en" sz="950" dirty="0">
                <a:solidFill>
                  <a:schemeClr val="dk1"/>
                </a:solidFill>
                <a:latin typeface="Hanken Grotesk"/>
                <a:ea typeface="Hanken Grotesk"/>
                <a:cs typeface="Hanken Grotesk"/>
                <a:sym typeface="Hanken Grotesk"/>
              </a:rPr>
              <a:t>Tuning evaluations: 8192 message size for all systems</a:t>
            </a:r>
            <a:endParaRPr sz="950" dirty="0">
              <a:solidFill>
                <a:schemeClr val="dk1"/>
              </a:solidFill>
              <a:latin typeface="Hanken Grotesk"/>
              <a:ea typeface="Hanken Grotesk"/>
              <a:cs typeface="Hanken Grotesk"/>
              <a:sym typeface="Hanken Grotesk"/>
            </a:endParaRPr>
          </a:p>
          <a:p>
            <a:pPr marL="457200" lvl="0" indent="-288925" algn="l" rtl="0">
              <a:spcBef>
                <a:spcPts val="0"/>
              </a:spcBef>
              <a:spcAft>
                <a:spcPts val="0"/>
              </a:spcAft>
              <a:buClr>
                <a:schemeClr val="dk1"/>
              </a:buClr>
              <a:buSzPts val="950"/>
              <a:buFont typeface="Hanken Grotesk"/>
              <a:buChar char="●"/>
            </a:pPr>
            <a:r>
              <a:rPr lang="en" sz="950" dirty="0">
                <a:solidFill>
                  <a:schemeClr val="dk1"/>
                </a:solidFill>
                <a:latin typeface="Hanken Grotesk"/>
                <a:ea typeface="Hanken Grotesk"/>
                <a:cs typeface="Hanken Grotesk"/>
                <a:sym typeface="Hanken Grotesk"/>
              </a:rPr>
              <a:t>Message size evaluations: 2048, 4096, 8192 message sizes</a:t>
            </a:r>
            <a:endParaRPr sz="950" dirty="0">
              <a:solidFill>
                <a:schemeClr val="dk1"/>
              </a:solidFill>
              <a:latin typeface="Hanken Grotesk"/>
              <a:ea typeface="Hanken Grotesk"/>
              <a:cs typeface="Hanken Grotesk"/>
              <a:sym typeface="Hanken Grotesk"/>
            </a:endParaRPr>
          </a:p>
          <a:p>
            <a:pPr marL="457200" lvl="0" indent="-288925" algn="l" rtl="0">
              <a:spcBef>
                <a:spcPts val="0"/>
              </a:spcBef>
              <a:spcAft>
                <a:spcPts val="0"/>
              </a:spcAft>
              <a:buClr>
                <a:schemeClr val="dk1"/>
              </a:buClr>
              <a:buSzPts val="950"/>
              <a:buFont typeface="Hanken Grotesk"/>
              <a:buChar char="●"/>
            </a:pPr>
            <a:r>
              <a:rPr lang="en" sz="950" dirty="0">
                <a:solidFill>
                  <a:schemeClr val="dk1"/>
                </a:solidFill>
                <a:latin typeface="Hanken Grotesk"/>
                <a:ea typeface="Hanken Grotesk"/>
                <a:cs typeface="Hanken Grotesk"/>
                <a:sym typeface="Hanken Grotesk"/>
              </a:rPr>
              <a:t>Operating System evaluations: 8192 message size for all systems</a:t>
            </a:r>
            <a:endParaRPr sz="950" dirty="0">
              <a:solidFill>
                <a:schemeClr val="dk1"/>
              </a:solidFill>
              <a:latin typeface="Hanken Grotesk"/>
              <a:ea typeface="Hanken Grotesk"/>
              <a:cs typeface="Hanken Grotesk"/>
              <a:sym typeface="Hanken Grotesk"/>
            </a:endParaRPr>
          </a:p>
        </p:txBody>
      </p:sp>
      <p:graphicFrame>
        <p:nvGraphicFramePr>
          <p:cNvPr id="385" name="Google Shape;385;p39"/>
          <p:cNvGraphicFramePr/>
          <p:nvPr/>
        </p:nvGraphicFramePr>
        <p:xfrm>
          <a:off x="4680375" y="3017563"/>
          <a:ext cx="4007525" cy="310900"/>
        </p:xfrm>
        <a:graphic>
          <a:graphicData uri="http://schemas.openxmlformats.org/drawingml/2006/table">
            <a:tbl>
              <a:tblPr>
                <a:noFill/>
                <a:tableStyleId>{85714718-F84A-4435-AE0B-A721CB336556}</a:tableStyleId>
              </a:tblPr>
              <a:tblGrid>
                <a:gridCol w="1985525">
                  <a:extLst>
                    <a:ext uri="{9D8B030D-6E8A-4147-A177-3AD203B41FA5}">
                      <a16:colId xmlns:a16="http://schemas.microsoft.com/office/drawing/2014/main" val="20000"/>
                    </a:ext>
                  </a:extLst>
                </a:gridCol>
                <a:gridCol w="2022000">
                  <a:extLst>
                    <a:ext uri="{9D8B030D-6E8A-4147-A177-3AD203B41FA5}">
                      <a16:colId xmlns:a16="http://schemas.microsoft.com/office/drawing/2014/main" val="20001"/>
                    </a:ext>
                  </a:extLst>
                </a:gridCol>
              </a:tblGrid>
              <a:tr h="310900">
                <a:tc>
                  <a:txBody>
                    <a:bodyPr/>
                    <a:lstStyle/>
                    <a:p>
                      <a:pPr marL="0" lvl="0" indent="0" algn="ctr" rtl="0">
                        <a:lnSpc>
                          <a:spcPct val="100000"/>
                        </a:lnSpc>
                        <a:spcBef>
                          <a:spcPts val="0"/>
                        </a:spcBef>
                        <a:spcAft>
                          <a:spcPts val="0"/>
                        </a:spcAft>
                        <a:buNone/>
                      </a:pPr>
                      <a:r>
                        <a:rPr lang="en" sz="1000">
                          <a:latin typeface="Hanken Grotesk"/>
                          <a:ea typeface="Hanken Grotesk"/>
                          <a:cs typeface="Hanken Grotesk"/>
                          <a:sym typeface="Hanken Grotesk"/>
                        </a:rPr>
                        <a:t>Operating System</a:t>
                      </a:r>
                      <a:endParaRPr sz="1000">
                        <a:latin typeface="Hanken Grotesk"/>
                        <a:ea typeface="Hanken Grotesk"/>
                        <a:cs typeface="Hanken Grotesk"/>
                        <a:sym typeface="Hanken Grotesk"/>
                      </a:endParaRPr>
                    </a:p>
                  </a:txBody>
                  <a:tcPr marL="0" marR="0" marT="0" marB="0" anchor="ctr">
                    <a:lnL w="10175" cap="flat" cmpd="sng">
                      <a:solidFill>
                        <a:srgbClr val="000000"/>
                      </a:solidFill>
                      <a:prstDash val="solid"/>
                      <a:round/>
                      <a:headEnd type="none" w="sm" len="sm"/>
                      <a:tailEnd type="none" w="sm" len="sm"/>
                    </a:lnL>
                    <a:lnR w="10175" cap="flat" cmpd="sng">
                      <a:solidFill>
                        <a:srgbClr val="000000"/>
                      </a:solidFill>
                      <a:prstDash val="solid"/>
                      <a:round/>
                      <a:headEnd type="none" w="sm" len="sm"/>
                      <a:tailEnd type="none" w="sm" len="sm"/>
                    </a:lnR>
                    <a:lnT w="10175" cap="flat" cmpd="sng">
                      <a:solidFill>
                        <a:srgbClr val="000000"/>
                      </a:solidFill>
                      <a:prstDash val="solid"/>
                      <a:round/>
                      <a:headEnd type="none" w="sm" len="sm"/>
                      <a:tailEnd type="none" w="sm" len="sm"/>
                    </a:lnT>
                    <a:lnB w="10175" cap="flat" cmpd="sng">
                      <a:solidFill>
                        <a:srgbClr val="000000"/>
                      </a:solidFill>
                      <a:prstDash val="solid"/>
                      <a:round/>
                      <a:headEnd type="none" w="sm" len="sm"/>
                      <a:tailEnd type="none" w="sm" len="sm"/>
                    </a:lnB>
                    <a:solidFill>
                      <a:srgbClr val="F4CCCC"/>
                    </a:solidFill>
                  </a:tcPr>
                </a:tc>
                <a:tc>
                  <a:txBody>
                    <a:bodyPr/>
                    <a:lstStyle/>
                    <a:p>
                      <a:pPr marL="0" lvl="0" indent="0" algn="ctr" rtl="0">
                        <a:lnSpc>
                          <a:spcPct val="100000"/>
                        </a:lnSpc>
                        <a:spcBef>
                          <a:spcPts val="0"/>
                        </a:spcBef>
                        <a:spcAft>
                          <a:spcPts val="0"/>
                        </a:spcAft>
                        <a:buNone/>
                      </a:pPr>
                      <a:r>
                        <a:rPr lang="en" sz="950">
                          <a:latin typeface="Hanken Grotesk"/>
                          <a:ea typeface="Hanken Grotesk"/>
                          <a:cs typeface="Hanken Grotesk"/>
                          <a:sym typeface="Hanken Grotesk"/>
                        </a:rPr>
                        <a:t>SLES, Ubuntu, Red Hat</a:t>
                      </a:r>
                      <a:endParaRPr sz="950">
                        <a:latin typeface="Hanken Grotesk"/>
                        <a:ea typeface="Hanken Grotesk"/>
                        <a:cs typeface="Hanken Grotesk"/>
                        <a:sym typeface="Hanken Grotesk"/>
                      </a:endParaRPr>
                    </a:p>
                  </a:txBody>
                  <a:tcPr marL="0" marR="0" marT="0" marB="0" anchor="ctr">
                    <a:lnL w="10175" cap="flat" cmpd="sng">
                      <a:solidFill>
                        <a:srgbClr val="000000"/>
                      </a:solidFill>
                      <a:prstDash val="solid"/>
                      <a:round/>
                      <a:headEnd type="none" w="sm" len="sm"/>
                      <a:tailEnd type="none" w="sm" len="sm"/>
                    </a:lnL>
                    <a:lnR w="10175" cap="flat" cmpd="sng">
                      <a:solidFill>
                        <a:srgbClr val="000000"/>
                      </a:solidFill>
                      <a:prstDash val="solid"/>
                      <a:round/>
                      <a:headEnd type="none" w="sm" len="sm"/>
                      <a:tailEnd type="none" w="sm" len="sm"/>
                    </a:lnR>
                    <a:lnT w="10175" cap="flat" cmpd="sng">
                      <a:solidFill>
                        <a:srgbClr val="000000"/>
                      </a:solidFill>
                      <a:prstDash val="solid"/>
                      <a:round/>
                      <a:headEnd type="none" w="sm" len="sm"/>
                      <a:tailEnd type="none" w="sm" len="sm"/>
                    </a:lnT>
                    <a:lnB w="101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386" name="Google Shape;386;p39"/>
          <p:cNvGraphicFramePr/>
          <p:nvPr/>
        </p:nvGraphicFramePr>
        <p:xfrm>
          <a:off x="4680388" y="3328463"/>
          <a:ext cx="4007525" cy="310900"/>
        </p:xfrm>
        <a:graphic>
          <a:graphicData uri="http://schemas.openxmlformats.org/drawingml/2006/table">
            <a:tbl>
              <a:tblPr>
                <a:noFill/>
                <a:tableStyleId>{85714718-F84A-4435-AE0B-A721CB336556}</a:tableStyleId>
              </a:tblPr>
              <a:tblGrid>
                <a:gridCol w="1985525">
                  <a:extLst>
                    <a:ext uri="{9D8B030D-6E8A-4147-A177-3AD203B41FA5}">
                      <a16:colId xmlns:a16="http://schemas.microsoft.com/office/drawing/2014/main" val="20000"/>
                    </a:ext>
                  </a:extLst>
                </a:gridCol>
                <a:gridCol w="2022000">
                  <a:extLst>
                    <a:ext uri="{9D8B030D-6E8A-4147-A177-3AD203B41FA5}">
                      <a16:colId xmlns:a16="http://schemas.microsoft.com/office/drawing/2014/main" val="20001"/>
                    </a:ext>
                  </a:extLst>
                </a:gridCol>
              </a:tblGrid>
              <a:tr h="310900">
                <a:tc>
                  <a:txBody>
                    <a:bodyPr/>
                    <a:lstStyle/>
                    <a:p>
                      <a:pPr marL="0" lvl="0" indent="0" algn="ctr" rtl="0">
                        <a:lnSpc>
                          <a:spcPct val="100000"/>
                        </a:lnSpc>
                        <a:spcBef>
                          <a:spcPts val="0"/>
                        </a:spcBef>
                        <a:spcAft>
                          <a:spcPts val="0"/>
                        </a:spcAft>
                        <a:buNone/>
                      </a:pPr>
                      <a:r>
                        <a:rPr lang="en" sz="1000">
                          <a:latin typeface="Hanken Grotesk"/>
                          <a:ea typeface="Hanken Grotesk"/>
                          <a:cs typeface="Hanken Grotesk"/>
                          <a:sym typeface="Hanken Grotesk"/>
                        </a:rPr>
                        <a:t>Compiler</a:t>
                      </a:r>
                      <a:endParaRPr sz="1000">
                        <a:latin typeface="Hanken Grotesk"/>
                        <a:ea typeface="Hanken Grotesk"/>
                        <a:cs typeface="Hanken Grotesk"/>
                        <a:sym typeface="Hanken Grotesk"/>
                      </a:endParaRPr>
                    </a:p>
                  </a:txBody>
                  <a:tcPr marL="0" marR="0" marT="0" marB="0" anchor="ctr">
                    <a:lnL w="10175" cap="flat" cmpd="sng">
                      <a:solidFill>
                        <a:srgbClr val="000000"/>
                      </a:solidFill>
                      <a:prstDash val="solid"/>
                      <a:round/>
                      <a:headEnd type="none" w="sm" len="sm"/>
                      <a:tailEnd type="none" w="sm" len="sm"/>
                    </a:lnL>
                    <a:lnR w="10175" cap="flat" cmpd="sng">
                      <a:solidFill>
                        <a:srgbClr val="000000"/>
                      </a:solidFill>
                      <a:prstDash val="solid"/>
                      <a:round/>
                      <a:headEnd type="none" w="sm" len="sm"/>
                      <a:tailEnd type="none" w="sm" len="sm"/>
                    </a:lnR>
                    <a:lnT w="10175" cap="flat" cmpd="sng">
                      <a:solidFill>
                        <a:srgbClr val="000000"/>
                      </a:solidFill>
                      <a:prstDash val="solid"/>
                      <a:round/>
                      <a:headEnd type="none" w="sm" len="sm"/>
                      <a:tailEnd type="none" w="sm" len="sm"/>
                    </a:lnT>
                    <a:lnB w="1017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1000" dirty="0">
                          <a:latin typeface="Hanken Grotesk"/>
                          <a:ea typeface="Hanken Grotesk"/>
                          <a:cs typeface="Hanken Grotesk"/>
                          <a:sym typeface="Hanken Grotesk"/>
                        </a:rPr>
                        <a:t>GCC 12.3</a:t>
                      </a:r>
                      <a:endParaRPr sz="1000" dirty="0">
                        <a:latin typeface="Hanken Grotesk"/>
                        <a:ea typeface="Hanken Grotesk"/>
                        <a:cs typeface="Hanken Grotesk"/>
                        <a:sym typeface="Hanken Grotesk"/>
                      </a:endParaRPr>
                    </a:p>
                  </a:txBody>
                  <a:tcPr marL="0" marR="0" marT="0" marB="0" anchor="ctr">
                    <a:lnL w="10175" cap="flat" cmpd="sng">
                      <a:solidFill>
                        <a:srgbClr val="000000"/>
                      </a:solidFill>
                      <a:prstDash val="solid"/>
                      <a:round/>
                      <a:headEnd type="none" w="sm" len="sm"/>
                      <a:tailEnd type="none" w="sm" len="sm"/>
                    </a:lnL>
                    <a:lnR w="10175" cap="flat" cmpd="sng">
                      <a:solidFill>
                        <a:srgbClr val="000000"/>
                      </a:solidFill>
                      <a:prstDash val="solid"/>
                      <a:round/>
                      <a:headEnd type="none" w="sm" len="sm"/>
                      <a:tailEnd type="none" w="sm" len="sm"/>
                    </a:lnR>
                    <a:lnT w="10175" cap="flat" cmpd="sng">
                      <a:solidFill>
                        <a:srgbClr val="000000"/>
                      </a:solidFill>
                      <a:prstDash val="solid"/>
                      <a:round/>
                      <a:headEnd type="none" w="sm" len="sm"/>
                      <a:tailEnd type="none" w="sm" len="sm"/>
                    </a:lnT>
                    <a:lnB w="101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387" name="Google Shape;387;p39"/>
          <p:cNvGraphicFramePr/>
          <p:nvPr/>
        </p:nvGraphicFramePr>
        <p:xfrm>
          <a:off x="4680388" y="3639363"/>
          <a:ext cx="4007525" cy="310900"/>
        </p:xfrm>
        <a:graphic>
          <a:graphicData uri="http://schemas.openxmlformats.org/drawingml/2006/table">
            <a:tbl>
              <a:tblPr>
                <a:noFill/>
                <a:tableStyleId>{85714718-F84A-4435-AE0B-A721CB336556}</a:tableStyleId>
              </a:tblPr>
              <a:tblGrid>
                <a:gridCol w="1985525">
                  <a:extLst>
                    <a:ext uri="{9D8B030D-6E8A-4147-A177-3AD203B41FA5}">
                      <a16:colId xmlns:a16="http://schemas.microsoft.com/office/drawing/2014/main" val="20000"/>
                    </a:ext>
                  </a:extLst>
                </a:gridCol>
                <a:gridCol w="2022000">
                  <a:extLst>
                    <a:ext uri="{9D8B030D-6E8A-4147-A177-3AD203B41FA5}">
                      <a16:colId xmlns:a16="http://schemas.microsoft.com/office/drawing/2014/main" val="20001"/>
                    </a:ext>
                  </a:extLst>
                </a:gridCol>
              </a:tblGrid>
              <a:tr h="310900">
                <a:tc>
                  <a:txBody>
                    <a:bodyPr/>
                    <a:lstStyle/>
                    <a:p>
                      <a:pPr marL="0" lvl="0" indent="0" algn="ctr" rtl="0">
                        <a:lnSpc>
                          <a:spcPct val="100000"/>
                        </a:lnSpc>
                        <a:spcBef>
                          <a:spcPts val="0"/>
                        </a:spcBef>
                        <a:spcAft>
                          <a:spcPts val="0"/>
                        </a:spcAft>
                        <a:buNone/>
                      </a:pPr>
                      <a:r>
                        <a:rPr lang="en" sz="1000">
                          <a:latin typeface="Hanken Grotesk"/>
                          <a:ea typeface="Hanken Grotesk"/>
                          <a:cs typeface="Hanken Grotesk"/>
                          <a:sym typeface="Hanken Grotesk"/>
                        </a:rPr>
                        <a:t>MPI</a:t>
                      </a:r>
                      <a:endParaRPr sz="1000">
                        <a:latin typeface="Hanken Grotesk"/>
                        <a:ea typeface="Hanken Grotesk"/>
                        <a:cs typeface="Hanken Grotesk"/>
                        <a:sym typeface="Hanken Grotesk"/>
                      </a:endParaRPr>
                    </a:p>
                  </a:txBody>
                  <a:tcPr marL="0" marR="0" marT="0" marB="0" anchor="ctr">
                    <a:lnL w="10175" cap="flat" cmpd="sng">
                      <a:solidFill>
                        <a:srgbClr val="000000"/>
                      </a:solidFill>
                      <a:prstDash val="solid"/>
                      <a:round/>
                      <a:headEnd type="none" w="sm" len="sm"/>
                      <a:tailEnd type="none" w="sm" len="sm"/>
                    </a:lnL>
                    <a:lnR w="10175" cap="flat" cmpd="sng">
                      <a:solidFill>
                        <a:srgbClr val="000000"/>
                      </a:solidFill>
                      <a:prstDash val="solid"/>
                      <a:round/>
                      <a:headEnd type="none" w="sm" len="sm"/>
                      <a:tailEnd type="none" w="sm" len="sm"/>
                    </a:lnR>
                    <a:lnT w="10175" cap="flat" cmpd="sng">
                      <a:solidFill>
                        <a:srgbClr val="000000"/>
                      </a:solidFill>
                      <a:prstDash val="solid"/>
                      <a:round/>
                      <a:headEnd type="none" w="sm" len="sm"/>
                      <a:tailEnd type="none" w="sm" len="sm"/>
                    </a:lnT>
                    <a:lnB w="1017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1000">
                          <a:latin typeface="Hanken Grotesk"/>
                          <a:ea typeface="Hanken Grotesk"/>
                          <a:cs typeface="Hanken Grotesk"/>
                          <a:sym typeface="Hanken Grotesk"/>
                        </a:rPr>
                        <a:t>MPI 2021.13</a:t>
                      </a:r>
                      <a:endParaRPr sz="1000">
                        <a:latin typeface="Hanken Grotesk"/>
                        <a:ea typeface="Hanken Grotesk"/>
                        <a:cs typeface="Hanken Grotesk"/>
                        <a:sym typeface="Hanken Grotesk"/>
                      </a:endParaRPr>
                    </a:p>
                  </a:txBody>
                  <a:tcPr marL="0" marR="0" marT="0" marB="0" anchor="ctr">
                    <a:lnL w="10175" cap="flat" cmpd="sng">
                      <a:solidFill>
                        <a:srgbClr val="000000"/>
                      </a:solidFill>
                      <a:prstDash val="solid"/>
                      <a:round/>
                      <a:headEnd type="none" w="sm" len="sm"/>
                      <a:tailEnd type="none" w="sm" len="sm"/>
                    </a:lnL>
                    <a:lnR w="10175" cap="flat" cmpd="sng">
                      <a:solidFill>
                        <a:srgbClr val="000000"/>
                      </a:solidFill>
                      <a:prstDash val="solid"/>
                      <a:round/>
                      <a:headEnd type="none" w="sm" len="sm"/>
                      <a:tailEnd type="none" w="sm" len="sm"/>
                    </a:lnR>
                    <a:lnT w="10175" cap="flat" cmpd="sng">
                      <a:solidFill>
                        <a:srgbClr val="000000"/>
                      </a:solidFill>
                      <a:prstDash val="solid"/>
                      <a:round/>
                      <a:headEnd type="none" w="sm" len="sm"/>
                      <a:tailEnd type="none" w="sm" len="sm"/>
                    </a:lnT>
                    <a:lnB w="101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388" name="Google Shape;388;p39"/>
          <p:cNvGraphicFramePr/>
          <p:nvPr/>
        </p:nvGraphicFramePr>
        <p:xfrm>
          <a:off x="4680388" y="3950263"/>
          <a:ext cx="4007525" cy="310900"/>
        </p:xfrm>
        <a:graphic>
          <a:graphicData uri="http://schemas.openxmlformats.org/drawingml/2006/table">
            <a:tbl>
              <a:tblPr>
                <a:noFill/>
                <a:tableStyleId>{85714718-F84A-4435-AE0B-A721CB336556}</a:tableStyleId>
              </a:tblPr>
              <a:tblGrid>
                <a:gridCol w="1985525">
                  <a:extLst>
                    <a:ext uri="{9D8B030D-6E8A-4147-A177-3AD203B41FA5}">
                      <a16:colId xmlns:a16="http://schemas.microsoft.com/office/drawing/2014/main" val="20000"/>
                    </a:ext>
                  </a:extLst>
                </a:gridCol>
                <a:gridCol w="2022000">
                  <a:extLst>
                    <a:ext uri="{9D8B030D-6E8A-4147-A177-3AD203B41FA5}">
                      <a16:colId xmlns:a16="http://schemas.microsoft.com/office/drawing/2014/main" val="20001"/>
                    </a:ext>
                  </a:extLst>
                </a:gridCol>
              </a:tblGrid>
              <a:tr h="310900">
                <a:tc>
                  <a:txBody>
                    <a:bodyPr/>
                    <a:lstStyle/>
                    <a:p>
                      <a:pPr marL="0" lvl="0" indent="0" algn="ctr" rtl="0">
                        <a:lnSpc>
                          <a:spcPct val="100000"/>
                        </a:lnSpc>
                        <a:spcBef>
                          <a:spcPts val="0"/>
                        </a:spcBef>
                        <a:spcAft>
                          <a:spcPts val="0"/>
                        </a:spcAft>
                        <a:buNone/>
                      </a:pPr>
                      <a:r>
                        <a:rPr lang="en" sz="1000">
                          <a:latin typeface="Hanken Grotesk"/>
                          <a:ea typeface="Hanken Grotesk"/>
                          <a:cs typeface="Hanken Grotesk"/>
                          <a:sym typeface="Hanken Grotesk"/>
                        </a:rPr>
                        <a:t>Message Size</a:t>
                      </a:r>
                      <a:endParaRPr sz="1000">
                        <a:latin typeface="Hanken Grotesk"/>
                        <a:ea typeface="Hanken Grotesk"/>
                        <a:cs typeface="Hanken Grotesk"/>
                        <a:sym typeface="Hanken Grotesk"/>
                      </a:endParaRPr>
                    </a:p>
                  </a:txBody>
                  <a:tcPr marL="0" marR="0" marT="0" marB="0" anchor="ctr">
                    <a:lnL w="10175" cap="flat" cmpd="sng">
                      <a:solidFill>
                        <a:srgbClr val="000000"/>
                      </a:solidFill>
                      <a:prstDash val="solid"/>
                      <a:round/>
                      <a:headEnd type="none" w="sm" len="sm"/>
                      <a:tailEnd type="none" w="sm" len="sm"/>
                    </a:lnL>
                    <a:lnR w="10175" cap="flat" cmpd="sng">
                      <a:solidFill>
                        <a:srgbClr val="000000"/>
                      </a:solidFill>
                      <a:prstDash val="solid"/>
                      <a:round/>
                      <a:headEnd type="none" w="sm" len="sm"/>
                      <a:tailEnd type="none" w="sm" len="sm"/>
                    </a:lnR>
                    <a:lnT w="10175" cap="flat" cmpd="sng">
                      <a:solidFill>
                        <a:srgbClr val="000000"/>
                      </a:solidFill>
                      <a:prstDash val="solid"/>
                      <a:round/>
                      <a:headEnd type="none" w="sm" len="sm"/>
                      <a:tailEnd type="none" w="sm" len="sm"/>
                    </a:lnT>
                    <a:lnB w="10175" cap="flat" cmpd="sng">
                      <a:solidFill>
                        <a:srgbClr val="000000"/>
                      </a:solidFill>
                      <a:prstDash val="solid"/>
                      <a:round/>
                      <a:headEnd type="none" w="sm" len="sm"/>
                      <a:tailEnd type="none" w="sm" len="sm"/>
                    </a:lnB>
                    <a:solidFill>
                      <a:srgbClr val="F4CCCC"/>
                    </a:solidFill>
                  </a:tcPr>
                </a:tc>
                <a:tc>
                  <a:txBody>
                    <a:bodyPr/>
                    <a:lstStyle/>
                    <a:p>
                      <a:pPr marL="0" lvl="0" indent="0" algn="ctr" rtl="0">
                        <a:lnSpc>
                          <a:spcPct val="100000"/>
                        </a:lnSpc>
                        <a:spcBef>
                          <a:spcPts val="0"/>
                        </a:spcBef>
                        <a:spcAft>
                          <a:spcPts val="0"/>
                        </a:spcAft>
                        <a:buNone/>
                      </a:pPr>
                      <a:r>
                        <a:rPr lang="en" sz="1000">
                          <a:latin typeface="Hanken Grotesk"/>
                          <a:ea typeface="Hanken Grotesk"/>
                          <a:cs typeface="Hanken Grotesk"/>
                          <a:sym typeface="Hanken Grotesk"/>
                        </a:rPr>
                        <a:t>8192</a:t>
                      </a:r>
                      <a:endParaRPr sz="1000">
                        <a:latin typeface="Hanken Grotesk"/>
                        <a:ea typeface="Hanken Grotesk"/>
                        <a:cs typeface="Hanken Grotesk"/>
                        <a:sym typeface="Hanken Grotesk"/>
                      </a:endParaRPr>
                    </a:p>
                  </a:txBody>
                  <a:tcPr marL="0" marR="0" marT="0" marB="0" anchor="ctr">
                    <a:lnL w="10175" cap="flat" cmpd="sng">
                      <a:solidFill>
                        <a:srgbClr val="000000"/>
                      </a:solidFill>
                      <a:prstDash val="solid"/>
                      <a:round/>
                      <a:headEnd type="none" w="sm" len="sm"/>
                      <a:tailEnd type="none" w="sm" len="sm"/>
                    </a:lnL>
                    <a:lnR w="10175" cap="flat" cmpd="sng">
                      <a:solidFill>
                        <a:srgbClr val="000000"/>
                      </a:solidFill>
                      <a:prstDash val="solid"/>
                      <a:round/>
                      <a:headEnd type="none" w="sm" len="sm"/>
                      <a:tailEnd type="none" w="sm" len="sm"/>
                    </a:lnR>
                    <a:lnT w="10175" cap="flat" cmpd="sng">
                      <a:solidFill>
                        <a:srgbClr val="000000"/>
                      </a:solidFill>
                      <a:prstDash val="solid"/>
                      <a:round/>
                      <a:headEnd type="none" w="sm" len="sm"/>
                      <a:tailEnd type="none" w="sm" len="sm"/>
                    </a:lnT>
                    <a:lnB w="101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aphicFrame>
        <p:nvGraphicFramePr>
          <p:cNvPr id="389" name="Google Shape;389;p39"/>
          <p:cNvGraphicFramePr/>
          <p:nvPr/>
        </p:nvGraphicFramePr>
        <p:xfrm>
          <a:off x="4680388" y="4261163"/>
          <a:ext cx="4007525" cy="308450"/>
        </p:xfrm>
        <a:graphic>
          <a:graphicData uri="http://schemas.openxmlformats.org/drawingml/2006/table">
            <a:tbl>
              <a:tblPr>
                <a:noFill/>
                <a:tableStyleId>{85714718-F84A-4435-AE0B-A721CB336556}</a:tableStyleId>
              </a:tblPr>
              <a:tblGrid>
                <a:gridCol w="1985525">
                  <a:extLst>
                    <a:ext uri="{9D8B030D-6E8A-4147-A177-3AD203B41FA5}">
                      <a16:colId xmlns:a16="http://schemas.microsoft.com/office/drawing/2014/main" val="20000"/>
                    </a:ext>
                  </a:extLst>
                </a:gridCol>
                <a:gridCol w="2022000">
                  <a:extLst>
                    <a:ext uri="{9D8B030D-6E8A-4147-A177-3AD203B41FA5}">
                      <a16:colId xmlns:a16="http://schemas.microsoft.com/office/drawing/2014/main" val="20001"/>
                    </a:ext>
                  </a:extLst>
                </a:gridCol>
              </a:tblGrid>
              <a:tr h="308450">
                <a:tc>
                  <a:txBody>
                    <a:bodyPr/>
                    <a:lstStyle/>
                    <a:p>
                      <a:pPr marL="0" lvl="0" indent="0" algn="ctr" rtl="0">
                        <a:lnSpc>
                          <a:spcPct val="100000"/>
                        </a:lnSpc>
                        <a:spcBef>
                          <a:spcPts val="0"/>
                        </a:spcBef>
                        <a:spcAft>
                          <a:spcPts val="0"/>
                        </a:spcAft>
                        <a:buNone/>
                      </a:pPr>
                      <a:r>
                        <a:rPr lang="en" sz="950">
                          <a:latin typeface="Hanken Grotesk"/>
                          <a:ea typeface="Hanken Grotesk"/>
                          <a:cs typeface="Hanken Grotesk"/>
                          <a:sym typeface="Hanken Grotesk"/>
                        </a:rPr>
                        <a:t>nodes : tasks per node</a:t>
                      </a:r>
                      <a:endParaRPr sz="950">
                        <a:latin typeface="Hanken Grotesk"/>
                        <a:ea typeface="Hanken Grotesk"/>
                        <a:cs typeface="Hanken Grotesk"/>
                        <a:sym typeface="Hanken Grotesk"/>
                      </a:endParaRPr>
                    </a:p>
                  </a:txBody>
                  <a:tcPr marL="0" marR="0" marT="0" marB="0" anchor="ctr">
                    <a:lnL w="10175" cap="flat" cmpd="sng">
                      <a:solidFill>
                        <a:srgbClr val="000000"/>
                      </a:solidFill>
                      <a:prstDash val="solid"/>
                      <a:round/>
                      <a:headEnd type="none" w="sm" len="sm"/>
                      <a:tailEnd type="none" w="sm" len="sm"/>
                    </a:lnL>
                    <a:lnR w="10175" cap="flat" cmpd="sng">
                      <a:solidFill>
                        <a:srgbClr val="000000"/>
                      </a:solidFill>
                      <a:prstDash val="solid"/>
                      <a:round/>
                      <a:headEnd type="none" w="sm" len="sm"/>
                      <a:tailEnd type="none" w="sm" len="sm"/>
                    </a:lnR>
                    <a:lnT w="10175" cap="flat" cmpd="sng">
                      <a:solidFill>
                        <a:srgbClr val="000000"/>
                      </a:solidFill>
                      <a:prstDash val="solid"/>
                      <a:round/>
                      <a:headEnd type="none" w="sm" len="sm"/>
                      <a:tailEnd type="none" w="sm" len="sm"/>
                    </a:lnT>
                    <a:lnB w="10175" cap="flat" cmpd="sng">
                      <a:solidFill>
                        <a:srgbClr val="000000"/>
                      </a:solidFill>
                      <a:prstDash val="solid"/>
                      <a:round/>
                      <a:headEnd type="none" w="sm" len="sm"/>
                      <a:tailEnd type="none" w="sm" len="sm"/>
                    </a:lnB>
                    <a:solidFill>
                      <a:srgbClr val="F4CCCC"/>
                    </a:solidFill>
                  </a:tcPr>
                </a:tc>
                <a:tc>
                  <a:txBody>
                    <a:bodyPr/>
                    <a:lstStyle/>
                    <a:p>
                      <a:pPr marL="0" lvl="0" indent="0" algn="ctr" rtl="0">
                        <a:spcBef>
                          <a:spcPts val="0"/>
                        </a:spcBef>
                        <a:spcAft>
                          <a:spcPts val="0"/>
                        </a:spcAft>
                        <a:buNone/>
                      </a:pPr>
                      <a:r>
                        <a:rPr lang="en" sz="800">
                          <a:latin typeface="Hanken Grotesk"/>
                          <a:ea typeface="Hanken Grotesk"/>
                          <a:cs typeface="Hanken Grotesk"/>
                          <a:sym typeface="Hanken Grotesk"/>
                        </a:rPr>
                        <a:t>50:2, 50:4, 50:8, 50:16, 50:32, 50:46, </a:t>
                      </a:r>
                      <a:endParaRPr sz="800">
                        <a:latin typeface="Hanken Grotesk"/>
                        <a:ea typeface="Hanken Grotesk"/>
                        <a:cs typeface="Hanken Grotesk"/>
                        <a:sym typeface="Hanken Grotesk"/>
                      </a:endParaRPr>
                    </a:p>
                    <a:p>
                      <a:pPr marL="0" lvl="0" indent="0" algn="ctr" rtl="0">
                        <a:spcBef>
                          <a:spcPts val="0"/>
                        </a:spcBef>
                        <a:spcAft>
                          <a:spcPts val="0"/>
                        </a:spcAft>
                        <a:buNone/>
                      </a:pPr>
                      <a:r>
                        <a:rPr lang="en" sz="800">
                          <a:latin typeface="Hanken Grotesk"/>
                          <a:ea typeface="Hanken Grotesk"/>
                          <a:cs typeface="Hanken Grotesk"/>
                          <a:sym typeface="Hanken Grotesk"/>
                        </a:rPr>
                        <a:t>50:64, </a:t>
                      </a:r>
                      <a:r>
                        <a:rPr lang="en" sz="800">
                          <a:solidFill>
                            <a:srgbClr val="CC0000"/>
                          </a:solidFill>
                          <a:latin typeface="Hanken Grotesk"/>
                          <a:ea typeface="Hanken Grotesk"/>
                          <a:cs typeface="Hanken Grotesk"/>
                          <a:sym typeface="Hanken Grotesk"/>
                        </a:rPr>
                        <a:t>50:96</a:t>
                      </a:r>
                      <a:r>
                        <a:rPr lang="en" sz="800">
                          <a:latin typeface="Hanken Grotesk"/>
                          <a:ea typeface="Hanken Grotesk"/>
                          <a:cs typeface="Hanken Grotesk"/>
                          <a:sym typeface="Hanken Grotesk"/>
                        </a:rPr>
                        <a:t>, </a:t>
                      </a:r>
                      <a:r>
                        <a:rPr lang="en" sz="800">
                          <a:solidFill>
                            <a:srgbClr val="CC0000"/>
                          </a:solidFill>
                          <a:latin typeface="Hanken Grotesk"/>
                          <a:ea typeface="Hanken Grotesk"/>
                          <a:cs typeface="Hanken Grotesk"/>
                          <a:sym typeface="Hanken Grotesk"/>
                        </a:rPr>
                        <a:t>64:96</a:t>
                      </a:r>
                      <a:r>
                        <a:rPr lang="en" sz="800">
                          <a:latin typeface="Hanken Grotesk"/>
                          <a:ea typeface="Hanken Grotesk"/>
                          <a:cs typeface="Hanken Grotesk"/>
                          <a:sym typeface="Hanken Grotesk"/>
                        </a:rPr>
                        <a:t>, 50:126, 64:126</a:t>
                      </a:r>
                      <a:endParaRPr sz="800">
                        <a:latin typeface="Hanken Grotesk"/>
                        <a:ea typeface="Hanken Grotesk"/>
                        <a:cs typeface="Hanken Grotesk"/>
                        <a:sym typeface="Hanken Grotesk"/>
                      </a:endParaRPr>
                    </a:p>
                  </a:txBody>
                  <a:tcPr marL="0" marR="0" marT="0" marB="0" anchor="ctr">
                    <a:lnL w="10175" cap="flat" cmpd="sng">
                      <a:solidFill>
                        <a:srgbClr val="000000"/>
                      </a:solidFill>
                      <a:prstDash val="solid"/>
                      <a:round/>
                      <a:headEnd type="none" w="sm" len="sm"/>
                      <a:tailEnd type="none" w="sm" len="sm"/>
                    </a:lnL>
                    <a:lnR w="10175" cap="flat" cmpd="sng">
                      <a:solidFill>
                        <a:srgbClr val="000000"/>
                      </a:solidFill>
                      <a:prstDash val="solid"/>
                      <a:round/>
                      <a:headEnd type="none" w="sm" len="sm"/>
                      <a:tailEnd type="none" w="sm" len="sm"/>
                    </a:lnR>
                    <a:lnT w="10175" cap="flat" cmpd="sng">
                      <a:solidFill>
                        <a:srgbClr val="000000"/>
                      </a:solidFill>
                      <a:prstDash val="solid"/>
                      <a:round/>
                      <a:headEnd type="none" w="sm" len="sm"/>
                      <a:tailEnd type="none" w="sm" len="sm"/>
                    </a:lnT>
                    <a:lnB w="10175"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0"/>
          <p:cNvSpPr txBox="1">
            <a:spLocks noGrp="1"/>
          </p:cNvSpPr>
          <p:nvPr>
            <p:ph type="title"/>
          </p:nvPr>
        </p:nvSpPr>
        <p:spPr>
          <a:xfrm>
            <a:off x="1544400" y="547975"/>
            <a:ext cx="5067600" cy="7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Setup and Build</a:t>
            </a:r>
            <a:endParaRPr sz="4000"/>
          </a:p>
        </p:txBody>
      </p:sp>
      <p:sp>
        <p:nvSpPr>
          <p:cNvPr id="395" name="Google Shape;395;p40"/>
          <p:cNvSpPr txBox="1">
            <a:spLocks noGrp="1"/>
          </p:cNvSpPr>
          <p:nvPr>
            <p:ph type="title" idx="2"/>
          </p:nvPr>
        </p:nvSpPr>
        <p:spPr>
          <a:xfrm>
            <a:off x="720000" y="539496"/>
            <a:ext cx="824400" cy="705000"/>
          </a:xfrm>
          <a:prstGeom prst="rect">
            <a:avLst/>
          </a:prstGeom>
          <a:solidFill>
            <a:srgbClr val="3C78D8"/>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96" name="Google Shape;396;p40"/>
          <p:cNvSpPr txBox="1"/>
          <p:nvPr/>
        </p:nvSpPr>
        <p:spPr>
          <a:xfrm>
            <a:off x="872475" y="1406788"/>
            <a:ext cx="2199900" cy="273600"/>
          </a:xfrm>
          <a:prstGeom prst="rect">
            <a:avLst/>
          </a:prstGeom>
          <a:no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Compilation Process</a:t>
            </a:r>
            <a:endParaRPr sz="1600">
              <a:solidFill>
                <a:schemeClr val="dk1"/>
              </a:solidFill>
              <a:latin typeface="Hanken Grotesk"/>
              <a:ea typeface="Hanken Grotesk"/>
              <a:cs typeface="Hanken Grotesk"/>
              <a:sym typeface="Hanken Grotesk"/>
            </a:endParaRPr>
          </a:p>
        </p:txBody>
      </p:sp>
      <p:sp>
        <p:nvSpPr>
          <p:cNvPr id="397" name="Google Shape;397;p40"/>
          <p:cNvSpPr txBox="1"/>
          <p:nvPr/>
        </p:nvSpPr>
        <p:spPr>
          <a:xfrm>
            <a:off x="758025" y="1680400"/>
            <a:ext cx="3777300" cy="108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latin typeface="Hanken Grotesk"/>
                <a:ea typeface="Hanken Grotesk"/>
                <a:cs typeface="Hanken Grotesk"/>
                <a:sym typeface="Hanken Grotesk"/>
              </a:rPr>
              <a:t>Compiling across each system involved accessing each </a:t>
            </a:r>
            <a:endParaRPr sz="105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50">
                <a:solidFill>
                  <a:schemeClr val="dk1"/>
                </a:solidFill>
                <a:latin typeface="Hanken Grotesk"/>
                <a:ea typeface="Hanken Grotesk"/>
                <a:cs typeface="Hanken Grotesk"/>
                <a:sym typeface="Hanken Grotesk"/>
              </a:rPr>
              <a:t>environment via SSH, transferring and extracting necessary </a:t>
            </a:r>
            <a:endParaRPr sz="105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50">
                <a:solidFill>
                  <a:schemeClr val="dk1"/>
                </a:solidFill>
                <a:latin typeface="Hanken Grotesk"/>
                <a:ea typeface="Hanken Grotesk"/>
                <a:cs typeface="Hanken Grotesk"/>
                <a:sym typeface="Hanken Grotesk"/>
              </a:rPr>
              <a:t>files, allocating resources, loading GCC and MPI modules, and configuring the build environment with appropriate compilers. Benchmarks were compiled using parallel </a:t>
            </a:r>
            <a:endParaRPr sz="105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50">
                <a:solidFill>
                  <a:schemeClr val="dk1"/>
                </a:solidFill>
                <a:latin typeface="Hanken Grotesk"/>
                <a:ea typeface="Hanken Grotesk"/>
                <a:cs typeface="Hanken Grotesk"/>
                <a:sym typeface="Hanken Grotesk"/>
              </a:rPr>
              <a:t>jobs, and all steps were documented in Confluence to </a:t>
            </a:r>
            <a:endParaRPr sz="105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50">
                <a:solidFill>
                  <a:schemeClr val="dk1"/>
                </a:solidFill>
                <a:latin typeface="Hanken Grotesk"/>
                <a:ea typeface="Hanken Grotesk"/>
                <a:cs typeface="Hanken Grotesk"/>
                <a:sym typeface="Hanken Grotesk"/>
              </a:rPr>
              <a:t>streamline future work.</a:t>
            </a:r>
            <a:endParaRPr sz="1050">
              <a:solidFill>
                <a:schemeClr val="dk1"/>
              </a:solidFill>
              <a:latin typeface="Hanken Grotesk"/>
              <a:ea typeface="Hanken Grotesk"/>
              <a:cs typeface="Hanken Grotesk"/>
              <a:sym typeface="Hanken Grotesk"/>
            </a:endParaRPr>
          </a:p>
        </p:txBody>
      </p:sp>
      <p:sp>
        <p:nvSpPr>
          <p:cNvPr id="398" name="Google Shape;398;p40"/>
          <p:cNvSpPr txBox="1"/>
          <p:nvPr/>
        </p:nvSpPr>
        <p:spPr>
          <a:xfrm>
            <a:off x="758025" y="3333250"/>
            <a:ext cx="4168800" cy="84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latin typeface="Hanken Grotesk"/>
                <a:ea typeface="Hanken Grotesk"/>
                <a:cs typeface="Hanken Grotesk"/>
                <a:sym typeface="Hanken Grotesk"/>
              </a:rPr>
              <a:t>All four systems utilized unique hardware and software configurations, leading to slight variations in MPI performance. While Discover and AWS use Slurm for workload management, NAS uses PBS, with Discover employing traditional software modules and Cloud systems relying on the Spack package manager for a more customizable approach.</a:t>
            </a:r>
            <a:endParaRPr sz="1050">
              <a:solidFill>
                <a:schemeClr val="dk1"/>
              </a:solidFill>
              <a:latin typeface="Hanken Grotesk"/>
              <a:ea typeface="Hanken Grotesk"/>
              <a:cs typeface="Hanken Grotesk"/>
              <a:sym typeface="Hanken Grotesk"/>
            </a:endParaRPr>
          </a:p>
        </p:txBody>
      </p:sp>
      <p:sp>
        <p:nvSpPr>
          <p:cNvPr id="399" name="Google Shape;399;p40"/>
          <p:cNvSpPr txBox="1"/>
          <p:nvPr/>
        </p:nvSpPr>
        <p:spPr>
          <a:xfrm>
            <a:off x="872475" y="3050650"/>
            <a:ext cx="2258652" cy="273600"/>
          </a:xfrm>
          <a:prstGeom prst="rect">
            <a:avLst/>
          </a:prstGeom>
          <a:noFill/>
          <a:ln w="2857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Comparative System Analysis</a:t>
            </a:r>
            <a:endParaRPr sz="1600">
              <a:solidFill>
                <a:schemeClr val="dk1"/>
              </a:solidFill>
              <a:latin typeface="Hanken Grotesk"/>
              <a:ea typeface="Hanken Grotesk"/>
              <a:cs typeface="Hanken Grotesk"/>
              <a:sym typeface="Hanken Grotesk"/>
            </a:endParaRPr>
          </a:p>
        </p:txBody>
      </p:sp>
      <p:pic>
        <p:nvPicPr>
          <p:cNvPr id="400" name="Google Shape;400;p40"/>
          <p:cNvPicPr preferRelativeResize="0"/>
          <p:nvPr/>
        </p:nvPicPr>
        <p:blipFill>
          <a:blip r:embed="rId3">
            <a:alphaModFix/>
          </a:blip>
          <a:stretch>
            <a:fillRect/>
          </a:stretch>
        </p:blipFill>
        <p:spPr>
          <a:xfrm>
            <a:off x="5199900" y="3142776"/>
            <a:ext cx="1220900" cy="1220900"/>
          </a:xfrm>
          <a:prstGeom prst="rect">
            <a:avLst/>
          </a:prstGeom>
          <a:noFill/>
          <a:ln>
            <a:noFill/>
          </a:ln>
        </p:spPr>
      </p:pic>
      <p:pic>
        <p:nvPicPr>
          <p:cNvPr id="401" name="Google Shape;401;p40"/>
          <p:cNvPicPr preferRelativeResize="0"/>
          <p:nvPr/>
        </p:nvPicPr>
        <p:blipFill>
          <a:blip r:embed="rId4">
            <a:alphaModFix/>
          </a:blip>
          <a:stretch>
            <a:fillRect/>
          </a:stretch>
        </p:blipFill>
        <p:spPr>
          <a:xfrm>
            <a:off x="4762800" y="1490472"/>
            <a:ext cx="1440575" cy="13185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1"/>
          <p:cNvSpPr txBox="1">
            <a:spLocks noGrp="1"/>
          </p:cNvSpPr>
          <p:nvPr>
            <p:ph type="title"/>
          </p:nvPr>
        </p:nvSpPr>
        <p:spPr>
          <a:xfrm>
            <a:off x="1060950" y="246800"/>
            <a:ext cx="5067600" cy="7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Setup and Build</a:t>
            </a:r>
            <a:endParaRPr sz="4000"/>
          </a:p>
        </p:txBody>
      </p:sp>
      <p:sp>
        <p:nvSpPr>
          <p:cNvPr id="407" name="Google Shape;407;p41"/>
          <p:cNvSpPr txBox="1">
            <a:spLocks noGrp="1"/>
          </p:cNvSpPr>
          <p:nvPr>
            <p:ph type="title" idx="4294967295"/>
          </p:nvPr>
        </p:nvSpPr>
        <p:spPr>
          <a:xfrm>
            <a:off x="236550" y="237744"/>
            <a:ext cx="824400" cy="705000"/>
          </a:xfrm>
          <a:prstGeom prst="rect">
            <a:avLst/>
          </a:prstGeom>
          <a:solidFill>
            <a:srgbClr val="3C78D8"/>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lt1"/>
                </a:solidFill>
              </a:rPr>
              <a:t>04</a:t>
            </a:r>
            <a:endParaRPr sz="3300">
              <a:solidFill>
                <a:schemeClr val="lt1"/>
              </a:solidFill>
            </a:endParaRPr>
          </a:p>
        </p:txBody>
      </p:sp>
      <p:sp>
        <p:nvSpPr>
          <p:cNvPr id="408" name="Google Shape;408;p41"/>
          <p:cNvSpPr txBox="1"/>
          <p:nvPr/>
        </p:nvSpPr>
        <p:spPr>
          <a:xfrm>
            <a:off x="989825" y="1133425"/>
            <a:ext cx="756600" cy="27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NAS</a:t>
            </a:r>
            <a:endParaRPr sz="1600">
              <a:solidFill>
                <a:schemeClr val="dk1"/>
              </a:solidFill>
              <a:latin typeface="Hanken Grotesk"/>
              <a:ea typeface="Hanken Grotesk"/>
              <a:cs typeface="Hanken Grotesk"/>
              <a:sym typeface="Hanken Grotesk"/>
            </a:endParaRPr>
          </a:p>
        </p:txBody>
      </p:sp>
      <p:sp>
        <p:nvSpPr>
          <p:cNvPr id="409" name="Google Shape;409;p41"/>
          <p:cNvSpPr txBox="1"/>
          <p:nvPr/>
        </p:nvSpPr>
        <p:spPr>
          <a:xfrm>
            <a:off x="894350" y="1407038"/>
            <a:ext cx="6301500" cy="93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On NAS, </a:t>
            </a:r>
            <a:r>
              <a:rPr lang="en" sz="1000" b="1">
                <a:solidFill>
                  <a:srgbClr val="3C78D8"/>
                </a:solidFill>
                <a:latin typeface="Hanken Grotesk"/>
                <a:ea typeface="Hanken Grotesk"/>
                <a:cs typeface="Hanken Grotesk"/>
                <a:sym typeface="Hanken Grotesk"/>
              </a:rPr>
              <a:t>PBS</a:t>
            </a:r>
            <a:r>
              <a:rPr lang="en" sz="1000">
                <a:solidFill>
                  <a:schemeClr val="dk1"/>
                </a:solidFill>
                <a:latin typeface="Hanken Grotesk"/>
                <a:ea typeface="Hanken Grotesk"/>
                <a:cs typeface="Hanken Grotesk"/>
                <a:sym typeface="Hanken Grotesk"/>
              </a:rPr>
              <a:t> presented significant challenges requiring conversion of the sbatch command into a qsub command. Several unique flags also needed to be added to correctly convert to the new system. </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PBS only provided an environment variable for tasks per node and lacks variables for nodes and </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total tasks. To account for this inconsistency, custom variables were built. These manual </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adjustments enabled build scripts to function accurately on the new system.</a:t>
            </a:r>
            <a:endParaRPr sz="1000">
              <a:solidFill>
                <a:schemeClr val="dk1"/>
              </a:solidFill>
              <a:latin typeface="Hanken Grotesk"/>
              <a:ea typeface="Hanken Grotesk"/>
              <a:cs typeface="Hanken Grotesk"/>
              <a:sym typeface="Hanken Grotesk"/>
            </a:endParaRPr>
          </a:p>
        </p:txBody>
      </p:sp>
      <p:sp>
        <p:nvSpPr>
          <p:cNvPr id="410" name="Google Shape;410;p41"/>
          <p:cNvSpPr txBox="1"/>
          <p:nvPr/>
        </p:nvSpPr>
        <p:spPr>
          <a:xfrm>
            <a:off x="450900" y="2423160"/>
            <a:ext cx="756600" cy="2736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Azure</a:t>
            </a:r>
            <a:endParaRPr sz="1600">
              <a:solidFill>
                <a:schemeClr val="dk1"/>
              </a:solidFill>
              <a:latin typeface="Hanken Grotesk"/>
              <a:ea typeface="Hanken Grotesk"/>
              <a:cs typeface="Hanken Grotesk"/>
              <a:sym typeface="Hanken Grotesk"/>
            </a:endParaRPr>
          </a:p>
        </p:txBody>
      </p:sp>
      <p:sp>
        <p:nvSpPr>
          <p:cNvPr id="411" name="Google Shape;411;p41"/>
          <p:cNvSpPr txBox="1"/>
          <p:nvPr/>
        </p:nvSpPr>
        <p:spPr>
          <a:xfrm>
            <a:off x="355425" y="2697475"/>
            <a:ext cx="5374200" cy="7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Azure required a customized Spack environment for the necessary compiler and MPI </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versions, but using</a:t>
            </a:r>
            <a:r>
              <a:rPr lang="en" sz="1000" b="1">
                <a:solidFill>
                  <a:srgbClr val="3C78D8"/>
                </a:solidFill>
                <a:latin typeface="Hanken Grotesk"/>
                <a:ea typeface="Hanken Grotesk"/>
                <a:cs typeface="Hanken Grotesk"/>
                <a:sym typeface="Hanken Grotesk"/>
              </a:rPr>
              <a:t> Intel MPI</a:t>
            </a:r>
            <a:r>
              <a:rPr lang="en" sz="1000">
                <a:solidFill>
                  <a:schemeClr val="dk1"/>
                </a:solidFill>
                <a:latin typeface="Hanken Grotesk"/>
                <a:ea typeface="Hanken Grotesk"/>
                <a:cs typeface="Hanken Grotesk"/>
                <a:sym typeface="Hanken Grotesk"/>
              </a:rPr>
              <a:t> caused a system-wide issue where jobs would hang without </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error information, necessitating escalation to senior engineers and Intel experts. </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This bug discovery is beneficial but has </a:t>
            </a:r>
            <a:r>
              <a:rPr lang="en" sz="1000" b="1">
                <a:solidFill>
                  <a:srgbClr val="3C78D8"/>
                </a:solidFill>
                <a:latin typeface="Hanken Grotesk"/>
                <a:ea typeface="Hanken Grotesk"/>
                <a:cs typeface="Hanken Grotesk"/>
                <a:sym typeface="Hanken Grotesk"/>
              </a:rPr>
              <a:t>paused progress with Azure</a:t>
            </a:r>
            <a:r>
              <a:rPr lang="en" sz="1000">
                <a:solidFill>
                  <a:schemeClr val="dk1"/>
                </a:solidFill>
                <a:latin typeface="Hanken Grotesk"/>
                <a:ea typeface="Hanken Grotesk"/>
                <a:cs typeface="Hanken Grotesk"/>
                <a:sym typeface="Hanken Grotesk"/>
              </a:rPr>
              <a:t>.</a:t>
            </a:r>
            <a:endParaRPr sz="1100">
              <a:solidFill>
                <a:schemeClr val="dk1"/>
              </a:solidFill>
              <a:latin typeface="Hanken Grotesk"/>
              <a:ea typeface="Hanken Grotesk"/>
              <a:cs typeface="Hanken Grotesk"/>
              <a:sym typeface="Hanken Grotesk"/>
            </a:endParaRPr>
          </a:p>
        </p:txBody>
      </p:sp>
      <p:pic>
        <p:nvPicPr>
          <p:cNvPr id="412" name="Google Shape;412;p41"/>
          <p:cNvPicPr preferRelativeResize="0"/>
          <p:nvPr/>
        </p:nvPicPr>
        <p:blipFill>
          <a:blip r:embed="rId3">
            <a:alphaModFix/>
          </a:blip>
          <a:stretch>
            <a:fillRect/>
          </a:stretch>
        </p:blipFill>
        <p:spPr>
          <a:xfrm>
            <a:off x="5477650" y="1407037"/>
            <a:ext cx="3666349" cy="2783374"/>
          </a:xfrm>
          <a:prstGeom prst="rect">
            <a:avLst/>
          </a:prstGeom>
          <a:noFill/>
          <a:ln>
            <a:noFill/>
          </a:ln>
        </p:spPr>
      </p:pic>
      <p:sp>
        <p:nvSpPr>
          <p:cNvPr id="413" name="Google Shape;413;p41"/>
          <p:cNvSpPr txBox="1"/>
          <p:nvPr/>
        </p:nvSpPr>
        <p:spPr>
          <a:xfrm>
            <a:off x="989825" y="3612650"/>
            <a:ext cx="756600" cy="2736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AWS</a:t>
            </a:r>
            <a:endParaRPr sz="1600">
              <a:solidFill>
                <a:schemeClr val="dk1"/>
              </a:solidFill>
              <a:latin typeface="Hanken Grotesk"/>
              <a:ea typeface="Hanken Grotesk"/>
              <a:cs typeface="Hanken Grotesk"/>
              <a:sym typeface="Hanken Grotesk"/>
            </a:endParaRPr>
          </a:p>
        </p:txBody>
      </p:sp>
      <p:sp>
        <p:nvSpPr>
          <p:cNvPr id="414" name="Google Shape;414;p41"/>
          <p:cNvSpPr txBox="1"/>
          <p:nvPr/>
        </p:nvSpPr>
        <p:spPr>
          <a:xfrm>
            <a:off x="5069100" y="538277"/>
            <a:ext cx="969600" cy="273600"/>
          </a:xfrm>
          <a:prstGeom prst="rect">
            <a:avLst/>
          </a:prstGeom>
          <a:noFill/>
          <a:ln w="2857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Challenges</a:t>
            </a:r>
            <a:endParaRPr sz="1600">
              <a:solidFill>
                <a:schemeClr val="dk1"/>
              </a:solidFill>
              <a:latin typeface="Hanken Grotesk"/>
              <a:ea typeface="Hanken Grotesk"/>
              <a:cs typeface="Hanken Grotesk"/>
              <a:sym typeface="Hanken Grotesk"/>
            </a:endParaRPr>
          </a:p>
        </p:txBody>
      </p:sp>
      <p:sp>
        <p:nvSpPr>
          <p:cNvPr id="415" name="Google Shape;415;p41"/>
          <p:cNvSpPr txBox="1"/>
          <p:nvPr/>
        </p:nvSpPr>
        <p:spPr>
          <a:xfrm>
            <a:off x="894350" y="3878000"/>
            <a:ext cx="7894500" cy="111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Navigating AWS posed challenges, including resource allocation issues and manual increases in usage limits, with tasks per node adjusted to 96 due to system architecture. Segmentation faults during benchmarks were traced to the </a:t>
            </a:r>
            <a:r>
              <a:rPr lang="en" sz="1000" b="1">
                <a:solidFill>
                  <a:srgbClr val="3C78D8"/>
                </a:solidFill>
                <a:latin typeface="Hanken Grotesk"/>
                <a:ea typeface="Hanken Grotesk"/>
                <a:cs typeface="Hanken Grotesk"/>
                <a:sym typeface="Hanken Grotesk"/>
              </a:rPr>
              <a:t>'-x' flag</a:t>
            </a:r>
            <a:r>
              <a:rPr lang="en" sz="1000">
                <a:solidFill>
                  <a:schemeClr val="dk1"/>
                </a:solidFill>
                <a:latin typeface="Hanken Grotesk"/>
                <a:ea typeface="Hanken Grotesk"/>
                <a:cs typeface="Hanken Grotesk"/>
                <a:sym typeface="Hanken Grotesk"/>
              </a:rPr>
              <a:t> associated with the benchmark. The ‘-x’ flag is used to denote which iteration to start gathering data from, typically set to 1 to ensure that no warm-up iterations are skipped. The root cause of the problem remains unclear, but removing the ‘-x’ flag from the script resolves the issue. </a:t>
            </a:r>
            <a:endParaRPr sz="10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This adjustment may affect performance measurement accuracy by omitting startup costs.</a:t>
            </a:r>
            <a:endParaRPr sz="1100">
              <a:solidFill>
                <a:schemeClr val="dk1"/>
              </a:solidFill>
              <a:latin typeface="Hanken Grotesk"/>
              <a:ea typeface="Hanken Grotesk"/>
              <a:cs typeface="Hanken Grotesk"/>
              <a:sym typeface="Hanken Grotesk"/>
            </a:endParaRPr>
          </a:p>
        </p:txBody>
      </p:sp>
      <p:cxnSp>
        <p:nvCxnSpPr>
          <p:cNvPr id="416" name="Google Shape;416;p41"/>
          <p:cNvCxnSpPr/>
          <p:nvPr/>
        </p:nvCxnSpPr>
        <p:spPr>
          <a:xfrm rot="10800000" flipH="1">
            <a:off x="355425" y="1268275"/>
            <a:ext cx="522900" cy="3900"/>
          </a:xfrm>
          <a:prstGeom prst="straightConnector1">
            <a:avLst/>
          </a:prstGeom>
          <a:noFill/>
          <a:ln w="28575" cap="flat" cmpd="sng">
            <a:solidFill>
              <a:srgbClr val="FF0000"/>
            </a:solidFill>
            <a:prstDash val="solid"/>
            <a:round/>
            <a:headEnd type="none" w="med" len="med"/>
            <a:tailEnd type="triangle" w="med" len="med"/>
          </a:ln>
        </p:spPr>
      </p:cxnSp>
      <p:cxnSp>
        <p:nvCxnSpPr>
          <p:cNvPr id="417" name="Google Shape;417;p41"/>
          <p:cNvCxnSpPr/>
          <p:nvPr/>
        </p:nvCxnSpPr>
        <p:spPr>
          <a:xfrm rot="10800000" flipH="1">
            <a:off x="355425" y="3747500"/>
            <a:ext cx="522900" cy="3900"/>
          </a:xfrm>
          <a:prstGeom prst="straightConnector1">
            <a:avLst/>
          </a:prstGeom>
          <a:noFill/>
          <a:ln w="28575" cap="flat" cmpd="sng">
            <a:solidFill>
              <a:srgbClr val="6AA84F"/>
            </a:solidFill>
            <a:prstDash val="solid"/>
            <a:round/>
            <a:headEnd type="none" w="med" len="med"/>
            <a:tailEnd type="triangle" w="med" len="med"/>
          </a:ln>
        </p:spPr>
      </p:cxnSp>
      <p:cxnSp>
        <p:nvCxnSpPr>
          <p:cNvPr id="418" name="Google Shape;418;p41"/>
          <p:cNvCxnSpPr/>
          <p:nvPr/>
        </p:nvCxnSpPr>
        <p:spPr>
          <a:xfrm rot="10800000">
            <a:off x="1323025" y="2568600"/>
            <a:ext cx="578700" cy="6300"/>
          </a:xfrm>
          <a:prstGeom prst="straightConnector1">
            <a:avLst/>
          </a:prstGeom>
          <a:noFill/>
          <a:ln w="28575" cap="flat" cmpd="sng">
            <a:solidFill>
              <a:srgbClr val="F1C23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2"/>
          <p:cNvSpPr txBox="1">
            <a:spLocks noGrp="1"/>
          </p:cNvSpPr>
          <p:nvPr>
            <p:ph type="title"/>
          </p:nvPr>
        </p:nvSpPr>
        <p:spPr>
          <a:xfrm>
            <a:off x="1544400" y="547975"/>
            <a:ext cx="2460600" cy="74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Results</a:t>
            </a:r>
            <a:endParaRPr sz="4000"/>
          </a:p>
        </p:txBody>
      </p:sp>
      <p:sp>
        <p:nvSpPr>
          <p:cNvPr id="424" name="Google Shape;424;p42"/>
          <p:cNvSpPr txBox="1">
            <a:spLocks noGrp="1"/>
          </p:cNvSpPr>
          <p:nvPr>
            <p:ph type="title" idx="2"/>
          </p:nvPr>
        </p:nvSpPr>
        <p:spPr>
          <a:xfrm>
            <a:off x="720000" y="539496"/>
            <a:ext cx="824400" cy="705000"/>
          </a:xfrm>
          <a:prstGeom prst="rect">
            <a:avLst/>
          </a:prstGeom>
          <a:solidFill>
            <a:srgbClr val="1DCA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425" name="Google Shape;425;p42"/>
          <p:cNvSpPr txBox="1"/>
          <p:nvPr/>
        </p:nvSpPr>
        <p:spPr>
          <a:xfrm>
            <a:off x="3537825" y="825600"/>
            <a:ext cx="1613400" cy="273600"/>
          </a:xfrm>
          <a:prstGeom prst="rect">
            <a:avLst/>
          </a:prstGeom>
          <a:noFill/>
          <a:ln w="28575" cap="flat" cmpd="sng">
            <a:solidFill>
              <a:srgbClr val="1DCA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Scalability Findings</a:t>
            </a:r>
            <a:endParaRPr sz="1600">
              <a:solidFill>
                <a:schemeClr val="dk1"/>
              </a:solidFill>
              <a:latin typeface="Hanken Grotesk"/>
              <a:ea typeface="Hanken Grotesk"/>
              <a:cs typeface="Hanken Grotesk"/>
              <a:sym typeface="Hanken Grotesk"/>
            </a:endParaRPr>
          </a:p>
        </p:txBody>
      </p:sp>
      <p:sp>
        <p:nvSpPr>
          <p:cNvPr id="426" name="Google Shape;426;p42"/>
          <p:cNvSpPr txBox="1"/>
          <p:nvPr/>
        </p:nvSpPr>
        <p:spPr>
          <a:xfrm>
            <a:off x="681225" y="4036600"/>
            <a:ext cx="4985100" cy="54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Figure 2: OSU Allgather Benchmark: Average latency increases significantly across all message sizes after 64 tasks per node on Discover Milan architecture for message sizes 2048, 4096, and 8192.</a:t>
            </a:r>
            <a:endParaRPr sz="1000">
              <a:solidFill>
                <a:schemeClr val="dk1"/>
              </a:solidFill>
              <a:latin typeface="Hanken Grotesk"/>
              <a:ea typeface="Hanken Grotesk"/>
              <a:cs typeface="Hanken Grotesk"/>
              <a:sym typeface="Hanken Grotesk"/>
            </a:endParaRPr>
          </a:p>
        </p:txBody>
      </p:sp>
      <p:pic>
        <p:nvPicPr>
          <p:cNvPr id="427" name="Google Shape;427;p42"/>
          <p:cNvPicPr preferRelativeResize="0"/>
          <p:nvPr/>
        </p:nvPicPr>
        <p:blipFill>
          <a:blip r:embed="rId3">
            <a:alphaModFix/>
          </a:blip>
          <a:stretch>
            <a:fillRect/>
          </a:stretch>
        </p:blipFill>
        <p:spPr>
          <a:xfrm>
            <a:off x="774650" y="1324250"/>
            <a:ext cx="4797921" cy="2712350"/>
          </a:xfrm>
          <a:prstGeom prst="rect">
            <a:avLst/>
          </a:prstGeom>
          <a:noFill/>
          <a:ln>
            <a:noFill/>
          </a:ln>
        </p:spPr>
      </p:pic>
      <p:cxnSp>
        <p:nvCxnSpPr>
          <p:cNvPr id="428" name="Google Shape;428;p42"/>
          <p:cNvCxnSpPr/>
          <p:nvPr/>
        </p:nvCxnSpPr>
        <p:spPr>
          <a:xfrm rot="10800000">
            <a:off x="5610550" y="2526650"/>
            <a:ext cx="784800" cy="7800"/>
          </a:xfrm>
          <a:prstGeom prst="straightConnector1">
            <a:avLst/>
          </a:prstGeom>
          <a:noFill/>
          <a:ln w="28575" cap="flat" cmpd="sng">
            <a:solidFill>
              <a:schemeClr val="dk1"/>
            </a:solidFill>
            <a:prstDash val="solid"/>
            <a:round/>
            <a:headEnd type="none" w="med" len="med"/>
            <a:tailEnd type="triangle" w="med" len="med"/>
          </a:ln>
        </p:spPr>
      </p:cxnSp>
      <p:sp>
        <p:nvSpPr>
          <p:cNvPr id="429" name="Google Shape;429;p42"/>
          <p:cNvSpPr txBox="1"/>
          <p:nvPr/>
        </p:nvSpPr>
        <p:spPr>
          <a:xfrm>
            <a:off x="6577625" y="2084400"/>
            <a:ext cx="1743600" cy="974700"/>
          </a:xfrm>
          <a:prstGeom prst="rect">
            <a:avLst/>
          </a:prstGeom>
          <a:solidFill>
            <a:srgbClr val="FFFFFF"/>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2048 and 4096 show potential leveling off in average latency at around 60,000 μs, suggesting that the impact on latency </a:t>
            </a:r>
            <a:r>
              <a:rPr lang="en" sz="1000" b="1">
                <a:solidFill>
                  <a:schemeClr val="dk1"/>
                </a:solidFill>
                <a:latin typeface="Hanken Grotesk"/>
                <a:ea typeface="Hanken Grotesk"/>
                <a:cs typeface="Hanken Grotesk"/>
                <a:sym typeface="Hanken Grotesk"/>
              </a:rPr>
              <a:t>may stabilize at higher ranks</a:t>
            </a:r>
            <a:r>
              <a:rPr lang="en" sz="1000">
                <a:solidFill>
                  <a:schemeClr val="dk1"/>
                </a:solidFill>
                <a:latin typeface="Hanken Grotesk"/>
                <a:ea typeface="Hanken Grotesk"/>
                <a:cs typeface="Hanken Grotesk"/>
                <a:sym typeface="Hanken Grotesk"/>
              </a:rPr>
              <a:t>.</a:t>
            </a:r>
            <a:endParaRPr sz="1000">
              <a:solidFill>
                <a:schemeClr val="dk1"/>
              </a:solidFill>
              <a:latin typeface="Hanken Grotesk"/>
              <a:ea typeface="Hanken Grotesk"/>
              <a:cs typeface="Hanken Grotesk"/>
              <a:sym typeface="Hanken Grotesk"/>
            </a:endParaRPr>
          </a:p>
        </p:txBody>
      </p:sp>
      <p:sp>
        <p:nvSpPr>
          <p:cNvPr id="430" name="Google Shape;430;p42"/>
          <p:cNvSpPr txBox="1"/>
          <p:nvPr/>
        </p:nvSpPr>
        <p:spPr>
          <a:xfrm>
            <a:off x="6490450" y="1773600"/>
            <a:ext cx="14265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CC0000"/>
                </a:solidFill>
                <a:latin typeface="Lobster"/>
                <a:ea typeface="Lobster"/>
                <a:cs typeface="Lobster"/>
                <a:sym typeface="Lobster"/>
              </a:rPr>
              <a:t>Curiously…</a:t>
            </a:r>
            <a:endParaRPr sz="1800">
              <a:solidFill>
                <a:srgbClr val="CC0000"/>
              </a:solidFill>
              <a:latin typeface="Lobster"/>
              <a:ea typeface="Lobster"/>
              <a:cs typeface="Lobster"/>
              <a:sym typeface="Lobs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3"/>
          <p:cNvSpPr txBox="1">
            <a:spLocks noGrp="1"/>
          </p:cNvSpPr>
          <p:nvPr>
            <p:ph type="title"/>
          </p:nvPr>
        </p:nvSpPr>
        <p:spPr>
          <a:xfrm>
            <a:off x="1544400" y="547975"/>
            <a:ext cx="5067600" cy="7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Conclusions</a:t>
            </a:r>
            <a:endParaRPr sz="4000"/>
          </a:p>
        </p:txBody>
      </p:sp>
      <p:sp>
        <p:nvSpPr>
          <p:cNvPr id="436" name="Google Shape;436;p43"/>
          <p:cNvSpPr txBox="1">
            <a:spLocks noGrp="1"/>
          </p:cNvSpPr>
          <p:nvPr>
            <p:ph type="title" idx="2"/>
          </p:nvPr>
        </p:nvSpPr>
        <p:spPr>
          <a:xfrm>
            <a:off x="720000" y="548640"/>
            <a:ext cx="824400" cy="705000"/>
          </a:xfrm>
          <a:prstGeom prst="rect">
            <a:avLst/>
          </a:prstGeom>
          <a:solidFill>
            <a:srgbClr val="FF9900"/>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37" name="Google Shape;437;p43"/>
          <p:cNvSpPr txBox="1"/>
          <p:nvPr/>
        </p:nvSpPr>
        <p:spPr>
          <a:xfrm>
            <a:off x="720000" y="1244500"/>
            <a:ext cx="5739000" cy="84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Hanken Grotesk"/>
                <a:ea typeface="Hanken Grotesk"/>
                <a:cs typeface="Hanken Grotesk"/>
                <a:sym typeface="Hanken Grotesk"/>
              </a:rPr>
              <a:t>Operating system evaluation of Discover (SLES), AWS (Ubuntu), and Aitken (Red Hat) showed </a:t>
            </a:r>
            <a:r>
              <a:rPr lang="en" sz="1100" b="1">
                <a:solidFill>
                  <a:srgbClr val="DE7200"/>
                </a:solidFill>
                <a:latin typeface="Hanken Grotesk"/>
                <a:ea typeface="Hanken Grotesk"/>
                <a:cs typeface="Hanken Grotesk"/>
                <a:sym typeface="Hanken Grotesk"/>
              </a:rPr>
              <a:t>no significant performance differences</a:t>
            </a:r>
            <a:r>
              <a:rPr lang="en" sz="1100">
                <a:solidFill>
                  <a:schemeClr val="dk1"/>
                </a:solidFill>
                <a:latin typeface="Hanken Grotesk"/>
                <a:ea typeface="Hanken Grotesk"/>
                <a:cs typeface="Hanken Grotesk"/>
                <a:sym typeface="Hanken Grotesk"/>
              </a:rPr>
              <a:t> in increasing average latency.</a:t>
            </a:r>
            <a:endParaRPr sz="11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endParaRPr sz="5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100">
                <a:solidFill>
                  <a:schemeClr val="dk1"/>
                </a:solidFill>
                <a:latin typeface="Hanken Grotesk"/>
                <a:ea typeface="Hanken Grotesk"/>
                <a:cs typeface="Hanken Grotesk"/>
                <a:sym typeface="Hanken Grotesk"/>
              </a:rPr>
              <a:t>A consistent average latency increase across systems with more than </a:t>
            </a:r>
            <a:endParaRPr sz="110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100">
                <a:solidFill>
                  <a:schemeClr val="dk1"/>
                </a:solidFill>
                <a:latin typeface="Hanken Grotesk"/>
                <a:ea typeface="Hanken Grotesk"/>
                <a:cs typeface="Hanken Grotesk"/>
                <a:sym typeface="Hanken Grotesk"/>
              </a:rPr>
              <a:t>64 tasks per node confirms issues are </a:t>
            </a:r>
            <a:r>
              <a:rPr lang="en" sz="1100" b="1">
                <a:solidFill>
                  <a:srgbClr val="DE7200"/>
                </a:solidFill>
                <a:latin typeface="Hanken Grotesk"/>
                <a:ea typeface="Hanken Grotesk"/>
                <a:cs typeface="Hanken Grotesk"/>
                <a:sym typeface="Hanken Grotesk"/>
              </a:rPr>
              <a:t>not due to operating system anomalies</a:t>
            </a:r>
            <a:r>
              <a:rPr lang="en" sz="1100">
                <a:solidFill>
                  <a:schemeClr val="dk1"/>
                </a:solidFill>
                <a:latin typeface="Hanken Grotesk"/>
                <a:ea typeface="Hanken Grotesk"/>
                <a:cs typeface="Hanken Grotesk"/>
                <a:sym typeface="Hanken Grotesk"/>
              </a:rPr>
              <a:t>.</a:t>
            </a:r>
            <a:endParaRPr sz="1100">
              <a:solidFill>
                <a:schemeClr val="dk1"/>
              </a:solidFill>
              <a:latin typeface="Hanken Grotesk"/>
              <a:ea typeface="Hanken Grotesk"/>
              <a:cs typeface="Hanken Grotesk"/>
              <a:sym typeface="Hanken Grotesk"/>
            </a:endParaRPr>
          </a:p>
        </p:txBody>
      </p:sp>
      <p:sp>
        <p:nvSpPr>
          <p:cNvPr id="438" name="Google Shape;438;p43"/>
          <p:cNvSpPr txBox="1"/>
          <p:nvPr/>
        </p:nvSpPr>
        <p:spPr>
          <a:xfrm>
            <a:off x="5404825" y="2867325"/>
            <a:ext cx="2924400" cy="1093800"/>
          </a:xfrm>
          <a:prstGeom prst="rect">
            <a:avLst/>
          </a:prstGeom>
          <a:solidFill>
            <a:schemeClr val="lt1"/>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Hanken Grotesk"/>
                <a:ea typeface="Hanken Grotesk"/>
                <a:cs typeface="Hanken Grotesk"/>
                <a:sym typeface="Hanken Grotesk"/>
              </a:rPr>
              <a:t>Despite latency increases, Aitken demonstrated better scalability and lower average latency in allgather and allgatherv benchmarks. Aitken performed </a:t>
            </a:r>
            <a:r>
              <a:rPr lang="en" sz="1100" b="1">
                <a:solidFill>
                  <a:schemeClr val="dk1"/>
                </a:solidFill>
                <a:latin typeface="Hanken Grotesk"/>
                <a:ea typeface="Hanken Grotesk"/>
                <a:cs typeface="Hanken Grotesk"/>
                <a:sym typeface="Hanken Grotesk"/>
              </a:rPr>
              <a:t>twice as well</a:t>
            </a:r>
            <a:r>
              <a:rPr lang="en" sz="1100">
                <a:solidFill>
                  <a:schemeClr val="dk1"/>
                </a:solidFill>
                <a:latin typeface="Hanken Grotesk"/>
                <a:ea typeface="Hanken Grotesk"/>
                <a:cs typeface="Hanken Grotesk"/>
                <a:sym typeface="Hanken Grotesk"/>
              </a:rPr>
              <a:t> as Discover with higher configurations (126 tasks per node).</a:t>
            </a:r>
            <a:endParaRPr sz="1300">
              <a:solidFill>
                <a:schemeClr val="dk1"/>
              </a:solidFill>
              <a:latin typeface="Hanken Grotesk"/>
              <a:ea typeface="Hanken Grotesk"/>
              <a:cs typeface="Hanken Grotesk"/>
              <a:sym typeface="Hanken Grotesk"/>
            </a:endParaRPr>
          </a:p>
        </p:txBody>
      </p:sp>
      <p:sp>
        <p:nvSpPr>
          <p:cNvPr id="439" name="Google Shape;439;p43"/>
          <p:cNvSpPr/>
          <p:nvPr/>
        </p:nvSpPr>
        <p:spPr>
          <a:xfrm>
            <a:off x="5174950" y="3247750"/>
            <a:ext cx="118800" cy="356400"/>
          </a:xfrm>
          <a:prstGeom prst="rightBrace">
            <a:avLst>
              <a:gd name="adj1" fmla="val 50000"/>
              <a:gd name="adj2"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solidFill>
                <a:schemeClr val="dk1"/>
              </a:solidFill>
              <a:latin typeface="Hanken Grotesk"/>
              <a:ea typeface="Hanken Grotesk"/>
              <a:cs typeface="Hanken Grotesk"/>
              <a:sym typeface="Hanken Grotesk"/>
            </a:endParaRPr>
          </a:p>
        </p:txBody>
      </p:sp>
      <p:pic>
        <p:nvPicPr>
          <p:cNvPr id="440" name="Google Shape;440;p43"/>
          <p:cNvPicPr preferRelativeResize="0"/>
          <p:nvPr/>
        </p:nvPicPr>
        <p:blipFill>
          <a:blip r:embed="rId3">
            <a:alphaModFix/>
          </a:blip>
          <a:stretch>
            <a:fillRect/>
          </a:stretch>
        </p:blipFill>
        <p:spPr>
          <a:xfrm>
            <a:off x="776325" y="2122525"/>
            <a:ext cx="4287574" cy="2417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4"/>
          <p:cNvSpPr txBox="1">
            <a:spLocks noGrp="1"/>
          </p:cNvSpPr>
          <p:nvPr>
            <p:ph type="title"/>
          </p:nvPr>
        </p:nvSpPr>
        <p:spPr>
          <a:xfrm>
            <a:off x="1544400" y="547975"/>
            <a:ext cx="5067600" cy="7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Conclusions</a:t>
            </a:r>
            <a:endParaRPr sz="4000"/>
          </a:p>
        </p:txBody>
      </p:sp>
      <p:sp>
        <p:nvSpPr>
          <p:cNvPr id="446" name="Google Shape;446;p44"/>
          <p:cNvSpPr txBox="1">
            <a:spLocks noGrp="1"/>
          </p:cNvSpPr>
          <p:nvPr>
            <p:ph type="title" idx="2"/>
          </p:nvPr>
        </p:nvSpPr>
        <p:spPr>
          <a:xfrm>
            <a:off x="720000" y="548640"/>
            <a:ext cx="824400" cy="705000"/>
          </a:xfrm>
          <a:prstGeom prst="rect">
            <a:avLst/>
          </a:prstGeom>
          <a:solidFill>
            <a:srgbClr val="FF9900"/>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47" name="Google Shape;447;p44"/>
          <p:cNvSpPr txBox="1"/>
          <p:nvPr/>
        </p:nvSpPr>
        <p:spPr>
          <a:xfrm>
            <a:off x="720000" y="1244500"/>
            <a:ext cx="5572200" cy="75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Hanken Grotesk"/>
                <a:ea typeface="Hanken Grotesk"/>
                <a:cs typeface="Hanken Grotesk"/>
                <a:sym typeface="Hanken Grotesk"/>
              </a:rPr>
              <a:t>AWS showed a concerning increase in average latency as tasks per node increased.</a:t>
            </a:r>
            <a:endParaRPr sz="1100" dirty="0">
              <a:solidFill>
                <a:schemeClr val="dk1"/>
              </a:solidFill>
              <a:latin typeface="Hanken Grotesk"/>
              <a:ea typeface="Hanken Grotesk"/>
              <a:cs typeface="Hanken Grotesk"/>
              <a:sym typeface="Hanken Grotesk"/>
            </a:endParaRPr>
          </a:p>
          <a:p>
            <a:pPr marL="0" lvl="0" indent="0" algn="l" rtl="0">
              <a:spcBef>
                <a:spcPts val="0"/>
              </a:spcBef>
              <a:spcAft>
                <a:spcPts val="0"/>
              </a:spcAft>
              <a:buNone/>
            </a:pPr>
            <a:endParaRPr sz="400" dirty="0">
              <a:solidFill>
                <a:schemeClr val="dk1"/>
              </a:solidFill>
              <a:latin typeface="Hanken Grotesk"/>
              <a:ea typeface="Hanken Grotesk"/>
              <a:cs typeface="Hanken Grotesk"/>
              <a:sym typeface="Hanken Grotesk"/>
            </a:endParaRPr>
          </a:p>
          <a:p>
            <a:pPr marL="0" lvl="0" indent="0" algn="l" rtl="0">
              <a:spcBef>
                <a:spcPts val="0"/>
              </a:spcBef>
              <a:spcAft>
                <a:spcPts val="0"/>
              </a:spcAft>
              <a:buNone/>
            </a:pPr>
            <a:r>
              <a:rPr lang="en" sz="1100" dirty="0">
                <a:solidFill>
                  <a:schemeClr val="dk1"/>
                </a:solidFill>
                <a:latin typeface="Hanken Grotesk"/>
                <a:ea typeface="Hanken Grotesk"/>
                <a:cs typeface="Hanken Grotesk"/>
                <a:sym typeface="Hanken Grotesk"/>
              </a:rPr>
              <a:t>We expected better performance due to </a:t>
            </a:r>
            <a:r>
              <a:rPr lang="en" sz="1100" b="1" dirty="0">
                <a:solidFill>
                  <a:srgbClr val="DE7200"/>
                </a:solidFill>
                <a:latin typeface="Hanken Grotesk"/>
                <a:ea typeface="Hanken Grotesk"/>
                <a:cs typeface="Hanken Grotesk"/>
                <a:sym typeface="Hanken Grotesk"/>
              </a:rPr>
              <a:t>omitted startup iterations</a:t>
            </a:r>
            <a:r>
              <a:rPr lang="en" sz="1100" dirty="0">
                <a:solidFill>
                  <a:schemeClr val="dk1"/>
                </a:solidFill>
                <a:latin typeface="Hanken Grotesk"/>
                <a:ea typeface="Hanken Grotesk"/>
                <a:cs typeface="Hanken Grotesk"/>
                <a:sym typeface="Hanken Grotesk"/>
              </a:rPr>
              <a:t> and </a:t>
            </a:r>
          </a:p>
          <a:p>
            <a:pPr marL="0" lvl="0" indent="0" algn="l" rtl="0">
              <a:spcBef>
                <a:spcPts val="0"/>
              </a:spcBef>
              <a:spcAft>
                <a:spcPts val="0"/>
              </a:spcAft>
              <a:buNone/>
            </a:pPr>
            <a:r>
              <a:rPr lang="en" sz="1100" b="1" dirty="0">
                <a:solidFill>
                  <a:srgbClr val="DE7200"/>
                </a:solidFill>
                <a:latin typeface="Hanken Grotesk"/>
                <a:ea typeface="Hanken Grotesk"/>
                <a:cs typeface="Hanken Grotesk"/>
                <a:sym typeface="Hanken Grotesk"/>
              </a:rPr>
              <a:t>lower task limits</a:t>
            </a:r>
            <a:r>
              <a:rPr lang="en" sz="1100" dirty="0">
                <a:solidFill>
                  <a:schemeClr val="dk1"/>
                </a:solidFill>
                <a:latin typeface="Hanken Grotesk"/>
                <a:ea typeface="Hanken Grotesk"/>
                <a:cs typeface="Hanken Grotesk"/>
                <a:sym typeface="Hanken Grotesk"/>
              </a:rPr>
              <a:t> (96 tasks per node), yet the results indicate otherwise.</a:t>
            </a:r>
            <a:endParaRPr sz="1100" dirty="0">
              <a:solidFill>
                <a:schemeClr val="dk1"/>
              </a:solidFill>
              <a:latin typeface="Hanken Grotesk"/>
              <a:ea typeface="Hanken Grotesk"/>
              <a:cs typeface="Hanken Grotesk"/>
              <a:sym typeface="Hanken Grotesk"/>
            </a:endParaRPr>
          </a:p>
        </p:txBody>
      </p:sp>
      <p:pic>
        <p:nvPicPr>
          <p:cNvPr id="448" name="Google Shape;448;p44"/>
          <p:cNvPicPr preferRelativeResize="0"/>
          <p:nvPr/>
        </p:nvPicPr>
        <p:blipFill>
          <a:blip r:embed="rId3">
            <a:alphaModFix/>
          </a:blip>
          <a:stretch>
            <a:fillRect/>
          </a:stretch>
        </p:blipFill>
        <p:spPr>
          <a:xfrm>
            <a:off x="770575" y="1999000"/>
            <a:ext cx="4507325" cy="2549525"/>
          </a:xfrm>
          <a:prstGeom prst="rect">
            <a:avLst/>
          </a:prstGeom>
          <a:noFill/>
          <a:ln>
            <a:noFill/>
          </a:ln>
        </p:spPr>
      </p:pic>
      <p:sp>
        <p:nvSpPr>
          <p:cNvPr id="449" name="Google Shape;449;p44"/>
          <p:cNvSpPr txBox="1"/>
          <p:nvPr/>
        </p:nvSpPr>
        <p:spPr>
          <a:xfrm>
            <a:off x="5373000" y="3929300"/>
            <a:ext cx="2908500" cy="606900"/>
          </a:xfrm>
          <a:prstGeom prst="rect">
            <a:avLst/>
          </a:prstGeom>
          <a:solidFill>
            <a:schemeClr val="lt1"/>
          </a:solid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chemeClr val="dk1"/>
                </a:solidFill>
                <a:latin typeface="Hanken Grotesk"/>
                <a:ea typeface="Hanken Grotesk"/>
                <a:cs typeface="Hanken Grotesk"/>
                <a:sym typeface="Hanken Grotesk"/>
              </a:rPr>
              <a:t>AWS's use of </a:t>
            </a:r>
            <a:r>
              <a:rPr lang="en" sz="1100" b="1">
                <a:solidFill>
                  <a:srgbClr val="DE7200"/>
                </a:solidFill>
                <a:latin typeface="Hanken Grotesk"/>
                <a:ea typeface="Hanken Grotesk"/>
                <a:cs typeface="Hanken Grotesk"/>
                <a:sym typeface="Hanken Grotesk"/>
              </a:rPr>
              <a:t>Ethernet</a:t>
            </a:r>
            <a:r>
              <a:rPr lang="en" sz="1100">
                <a:solidFill>
                  <a:schemeClr val="dk1"/>
                </a:solidFill>
                <a:latin typeface="Hanken Grotesk"/>
                <a:ea typeface="Hanken Grotesk"/>
                <a:cs typeface="Hanken Grotesk"/>
                <a:sym typeface="Hanken Grotesk"/>
              </a:rPr>
              <a:t> may adversely affect MPI performance compared to </a:t>
            </a:r>
            <a:r>
              <a:rPr lang="en" sz="1100" b="1">
                <a:solidFill>
                  <a:srgbClr val="DE7200"/>
                </a:solidFill>
                <a:latin typeface="Hanken Grotesk"/>
                <a:ea typeface="Hanken Grotesk"/>
                <a:cs typeface="Hanken Grotesk"/>
                <a:sym typeface="Hanken Grotesk"/>
              </a:rPr>
              <a:t>InfiniBand</a:t>
            </a:r>
            <a:r>
              <a:rPr lang="en" sz="1100">
                <a:solidFill>
                  <a:schemeClr val="dk1"/>
                </a:solidFill>
                <a:latin typeface="Hanken Grotesk"/>
                <a:ea typeface="Hanken Grotesk"/>
                <a:cs typeface="Hanken Grotesk"/>
                <a:sym typeface="Hanken Grotesk"/>
              </a:rPr>
              <a:t> on Discover and Aitken.</a:t>
            </a:r>
            <a:endParaRPr>
              <a:solidFill>
                <a:schemeClr val="dk1"/>
              </a:solidFill>
              <a:latin typeface="Hanken Grotesk"/>
              <a:ea typeface="Hanken Grotesk"/>
              <a:cs typeface="Hanken Grotesk"/>
              <a:sym typeface="Hanken Grotesk"/>
            </a:endParaRPr>
          </a:p>
        </p:txBody>
      </p:sp>
      <p:sp>
        <p:nvSpPr>
          <p:cNvPr id="450" name="Google Shape;450;p44"/>
          <p:cNvSpPr txBox="1"/>
          <p:nvPr/>
        </p:nvSpPr>
        <p:spPr>
          <a:xfrm>
            <a:off x="5277900" y="3604774"/>
            <a:ext cx="1822555" cy="32452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solidFill>
                  <a:srgbClr val="CC0000"/>
                </a:solidFill>
                <a:latin typeface="Lobster"/>
                <a:ea typeface="Lobster"/>
                <a:cs typeface="Lobster"/>
                <a:sym typeface="Lobster"/>
              </a:rPr>
              <a:t>Important Note!</a:t>
            </a:r>
            <a:endParaRPr sz="1600" dirty="0">
              <a:solidFill>
                <a:srgbClr val="CC0000"/>
              </a:solidFill>
              <a:latin typeface="Lobster"/>
              <a:ea typeface="Lobster"/>
              <a:cs typeface="Lobster"/>
              <a:sym typeface="Lobs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5"/>
          <p:cNvSpPr txBox="1">
            <a:spLocks noGrp="1"/>
          </p:cNvSpPr>
          <p:nvPr>
            <p:ph type="title"/>
          </p:nvPr>
        </p:nvSpPr>
        <p:spPr>
          <a:xfrm>
            <a:off x="1544400" y="547975"/>
            <a:ext cx="5067600" cy="7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Conclusions</a:t>
            </a:r>
            <a:endParaRPr sz="4000"/>
          </a:p>
        </p:txBody>
      </p:sp>
      <p:sp>
        <p:nvSpPr>
          <p:cNvPr id="456" name="Google Shape;456;p45"/>
          <p:cNvSpPr txBox="1">
            <a:spLocks noGrp="1"/>
          </p:cNvSpPr>
          <p:nvPr>
            <p:ph type="title" idx="2"/>
          </p:nvPr>
        </p:nvSpPr>
        <p:spPr>
          <a:xfrm>
            <a:off x="722376" y="548640"/>
            <a:ext cx="824400" cy="705000"/>
          </a:xfrm>
          <a:prstGeom prst="rect">
            <a:avLst/>
          </a:prstGeom>
          <a:solidFill>
            <a:srgbClr val="FF9900"/>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458" name="Google Shape;458;p45"/>
          <p:cNvSpPr txBox="1"/>
          <p:nvPr/>
        </p:nvSpPr>
        <p:spPr>
          <a:xfrm>
            <a:off x="720000" y="1350025"/>
            <a:ext cx="3630900" cy="310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CC0000"/>
                </a:solidFill>
                <a:latin typeface="Lobster"/>
                <a:ea typeface="Lobster"/>
                <a:cs typeface="Lobster"/>
                <a:sym typeface="Lobster"/>
              </a:rPr>
              <a:t>Why does this research matter?</a:t>
            </a:r>
            <a:endParaRPr sz="2200">
              <a:solidFill>
                <a:srgbClr val="CC0000"/>
              </a:solidFill>
              <a:latin typeface="Lobster"/>
              <a:ea typeface="Lobster"/>
              <a:cs typeface="Lobster"/>
              <a:sym typeface="Lobster"/>
            </a:endParaRPr>
          </a:p>
        </p:txBody>
      </p:sp>
      <p:pic>
        <p:nvPicPr>
          <p:cNvPr id="459" name="Google Shape;459;p45"/>
          <p:cNvPicPr preferRelativeResize="0"/>
          <p:nvPr/>
        </p:nvPicPr>
        <p:blipFill rotWithShape="1">
          <a:blip r:embed="rId3">
            <a:alphaModFix/>
          </a:blip>
          <a:srcRect/>
          <a:stretch/>
        </p:blipFill>
        <p:spPr>
          <a:xfrm>
            <a:off x="4572000" y="717300"/>
            <a:ext cx="3708900" cy="3708900"/>
          </a:xfrm>
          <a:prstGeom prst="ellipse">
            <a:avLst/>
          </a:prstGeom>
          <a:noFill/>
          <a:ln w="28575" cap="flat" cmpd="sng">
            <a:solidFill>
              <a:schemeClr val="dk1"/>
            </a:solidFill>
            <a:prstDash val="solid"/>
            <a:round/>
            <a:headEnd type="none" w="sm" len="sm"/>
            <a:tailEnd type="none" w="sm" len="sm"/>
          </a:ln>
        </p:spPr>
      </p:pic>
      <p:sp>
        <p:nvSpPr>
          <p:cNvPr id="3" name="TextBox 2">
            <a:extLst>
              <a:ext uri="{FF2B5EF4-FFF2-40B4-BE49-F238E27FC236}">
                <a16:creationId xmlns:a16="http://schemas.microsoft.com/office/drawing/2014/main" id="{D4144F5E-7820-C23C-322D-0B946B7F7987}"/>
              </a:ext>
            </a:extLst>
          </p:cNvPr>
          <p:cNvSpPr txBox="1"/>
          <p:nvPr/>
        </p:nvSpPr>
        <p:spPr>
          <a:xfrm>
            <a:off x="789710" y="1766354"/>
            <a:ext cx="3782290" cy="2762295"/>
          </a:xfrm>
          <a:prstGeom prst="rect">
            <a:avLst/>
          </a:prstGeom>
          <a:noFill/>
        </p:spPr>
        <p:txBody>
          <a:bodyPr wrap="square" rtlCol="0">
            <a:spAutoFit/>
          </a:bodyPr>
          <a:lstStyle/>
          <a:p>
            <a:pPr marL="285750" indent="-285750">
              <a:buFont typeface="Arial" panose="020B0604020202020204" pitchFamily="34" charset="0"/>
              <a:buChar char="•"/>
            </a:pPr>
            <a:r>
              <a:rPr lang="en-US" sz="1150" dirty="0">
                <a:latin typeface="Hanken Grotesk" panose="020B0604020202020204" charset="0"/>
              </a:rPr>
              <a:t>The implications of this work are crucial for supercomputing and directly benefit the </a:t>
            </a:r>
          </a:p>
          <a:p>
            <a:r>
              <a:rPr lang="en-US" sz="1150" dirty="0">
                <a:latin typeface="Hanken Grotesk" panose="020B0604020202020204" charset="0"/>
              </a:rPr>
              <a:t>      </a:t>
            </a:r>
            <a:r>
              <a:rPr lang="en-US" sz="1150" b="1" dirty="0">
                <a:solidFill>
                  <a:srgbClr val="DE6F00"/>
                </a:solidFill>
                <a:latin typeface="Hanken Grotesk" panose="020B0604020202020204" charset="0"/>
              </a:rPr>
              <a:t> </a:t>
            </a:r>
            <a:r>
              <a:rPr lang="en-US" sz="1150" b="1" dirty="0">
                <a:solidFill>
                  <a:srgbClr val="F67B00"/>
                </a:solidFill>
                <a:latin typeface="Hanken Grotesk" panose="020B0604020202020204" charset="0"/>
              </a:rPr>
              <a:t>GMAO</a:t>
            </a:r>
            <a:r>
              <a:rPr lang="en-US" sz="1150" b="1" dirty="0">
                <a:solidFill>
                  <a:srgbClr val="DE6F00"/>
                </a:solidFill>
                <a:latin typeface="Hanken Grotesk" panose="020B0604020202020204" charset="0"/>
              </a:rPr>
              <a:t> </a:t>
            </a:r>
            <a:r>
              <a:rPr lang="en-US" sz="1150" dirty="0">
                <a:latin typeface="Hanken Grotesk" panose="020B0604020202020204" charset="0"/>
              </a:rPr>
              <a:t>and </a:t>
            </a:r>
            <a:r>
              <a:rPr lang="en-US" sz="1150" b="1" dirty="0">
                <a:solidFill>
                  <a:srgbClr val="F67B00"/>
                </a:solidFill>
                <a:latin typeface="Hanken Grotesk" panose="020B0604020202020204" charset="0"/>
              </a:rPr>
              <a:t>NCCS</a:t>
            </a:r>
            <a:r>
              <a:rPr lang="en-US" sz="1150" dirty="0">
                <a:latin typeface="Hanken Grotesk" panose="020B0604020202020204" charset="0"/>
              </a:rPr>
              <a:t>.</a:t>
            </a:r>
          </a:p>
          <a:p>
            <a:pPr marL="285750" indent="-285750">
              <a:buFont typeface="Arial" panose="020B0604020202020204" pitchFamily="34" charset="0"/>
              <a:buChar char="•"/>
            </a:pPr>
            <a:endParaRPr lang="en-US" sz="800" dirty="0">
              <a:latin typeface="Hanken Grotesk" panose="020B0604020202020204" charset="0"/>
            </a:endParaRPr>
          </a:p>
          <a:p>
            <a:pPr marL="285750" indent="-285750">
              <a:buFont typeface="Arial" panose="020B0604020202020204" pitchFamily="34" charset="0"/>
              <a:buChar char="•"/>
            </a:pPr>
            <a:r>
              <a:rPr lang="en-US" sz="1150" dirty="0">
                <a:latin typeface="Hanken Grotesk" panose="020B0604020202020204" charset="0"/>
              </a:rPr>
              <a:t>By confirming that </a:t>
            </a:r>
            <a:r>
              <a:rPr lang="en-US" sz="1150" b="1" dirty="0">
                <a:solidFill>
                  <a:srgbClr val="F67B00"/>
                </a:solidFill>
                <a:latin typeface="Hanken Grotesk" panose="020B0604020202020204" charset="0"/>
              </a:rPr>
              <a:t>operating system differences do not significantly impact performance</a:t>
            </a:r>
            <a:r>
              <a:rPr lang="en-US" sz="1150" dirty="0">
                <a:latin typeface="Hanken Grotesk" panose="020B0604020202020204" charset="0"/>
              </a:rPr>
              <a:t>, the research eliminates one potential variable in optimizing supercomputing environments. </a:t>
            </a:r>
          </a:p>
          <a:p>
            <a:pPr marL="285750" indent="-285750">
              <a:buFont typeface="Arial" panose="020B0604020202020204" pitchFamily="34" charset="0"/>
              <a:buChar char="•"/>
            </a:pPr>
            <a:endParaRPr lang="en-US" sz="800" dirty="0">
              <a:latin typeface="Hanken Grotesk" panose="020B0604020202020204" charset="0"/>
            </a:endParaRPr>
          </a:p>
          <a:p>
            <a:pPr marL="285750" indent="-285750">
              <a:buFont typeface="Arial" panose="020B0604020202020204" pitchFamily="34" charset="0"/>
              <a:buChar char="•"/>
            </a:pPr>
            <a:r>
              <a:rPr lang="en-US" sz="1150" dirty="0">
                <a:latin typeface="Hanken Grotesk" panose="020B0604020202020204" charset="0"/>
              </a:rPr>
              <a:t>This research also helps software developers refocus their efforts on their MPI approach.</a:t>
            </a:r>
          </a:p>
          <a:p>
            <a:pPr marL="285750" indent="-285750">
              <a:buFont typeface="Arial" panose="020B0604020202020204" pitchFamily="34" charset="0"/>
              <a:buChar char="•"/>
            </a:pPr>
            <a:endParaRPr lang="en-US" sz="800" dirty="0">
              <a:latin typeface="Hanken Grotesk" panose="020B0604020202020204" charset="0"/>
            </a:endParaRPr>
          </a:p>
          <a:p>
            <a:pPr marL="285750" indent="-285750">
              <a:buFont typeface="Arial" panose="020B0604020202020204" pitchFamily="34" charset="0"/>
              <a:buChar char="•"/>
            </a:pPr>
            <a:r>
              <a:rPr lang="en-US" sz="1150" dirty="0">
                <a:latin typeface="Hanken Grotesk" panose="020B0604020202020204" charset="0"/>
              </a:rPr>
              <a:t>Additionally, the validated methodology for assessing the impact of operating systems can be applied to </a:t>
            </a:r>
            <a:r>
              <a:rPr lang="en-US" sz="1150" b="1" dirty="0">
                <a:solidFill>
                  <a:srgbClr val="F67B00"/>
                </a:solidFill>
                <a:latin typeface="Hanken Grotesk" panose="020B0604020202020204" charset="0"/>
              </a:rPr>
              <a:t>future studies and evaluations</a:t>
            </a:r>
            <a:r>
              <a:rPr lang="en-US" sz="1150" dirty="0">
                <a:latin typeface="Hanken Grotesk" panose="020B0604020202020204" charset="0"/>
              </a:rPr>
              <a:t>, fostering more efficient and effective research.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46"/>
          <p:cNvSpPr txBox="1">
            <a:spLocks noGrp="1"/>
          </p:cNvSpPr>
          <p:nvPr>
            <p:ph type="title"/>
          </p:nvPr>
        </p:nvSpPr>
        <p:spPr>
          <a:xfrm>
            <a:off x="726900" y="528325"/>
            <a:ext cx="7690200" cy="640800"/>
          </a:xfrm>
          <a:prstGeom prst="rect">
            <a:avLst/>
          </a:prstGeom>
          <a:solidFill>
            <a:srgbClr val="3C78D8"/>
          </a:solidFill>
        </p:spPr>
        <p:txBody>
          <a:bodyPr spcFirstLastPara="1" wrap="square" lIns="182875" tIns="274300" rIns="182875" bIns="182875" anchor="ctr" anchorCtr="0">
            <a:noAutofit/>
          </a:bodyPr>
          <a:lstStyle/>
          <a:p>
            <a:pPr marL="0" lvl="0" indent="0" algn="l" rtl="0">
              <a:spcBef>
                <a:spcPts val="0"/>
              </a:spcBef>
              <a:spcAft>
                <a:spcPts val="0"/>
              </a:spcAft>
              <a:buNone/>
            </a:pPr>
            <a:r>
              <a:rPr lang="en" sz="4500"/>
              <a:t>References</a:t>
            </a:r>
            <a:endParaRPr sz="4500"/>
          </a:p>
        </p:txBody>
      </p:sp>
      <p:sp>
        <p:nvSpPr>
          <p:cNvPr id="465" name="Google Shape;465;p46"/>
          <p:cNvSpPr txBox="1">
            <a:spLocks noGrp="1"/>
          </p:cNvSpPr>
          <p:nvPr>
            <p:ph type="subTitle" idx="1"/>
          </p:nvPr>
        </p:nvSpPr>
        <p:spPr>
          <a:xfrm>
            <a:off x="731525" y="1195000"/>
            <a:ext cx="7684800" cy="864000"/>
          </a:xfrm>
          <a:prstGeom prst="rect">
            <a:avLst/>
          </a:prstGeom>
          <a:solidFill>
            <a:schemeClr val="lt1"/>
          </a:solidFill>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00"/>
                </a:solidFill>
              </a:rPr>
              <a:t>NASA Center for Climate Simulation (NCCS). Retrieved from https://www.nccs.nasa.gov.</a:t>
            </a:r>
            <a:endParaRPr sz="1200" b="1">
              <a:solidFill>
                <a:srgbClr val="000000"/>
              </a:solidFill>
            </a:endParaRPr>
          </a:p>
          <a:p>
            <a:pPr marL="0" lvl="0" indent="0" algn="l" rtl="0">
              <a:spcBef>
                <a:spcPts val="0"/>
              </a:spcBef>
              <a:spcAft>
                <a:spcPts val="0"/>
              </a:spcAft>
              <a:buNone/>
            </a:pPr>
            <a:endParaRPr sz="500">
              <a:solidFill>
                <a:srgbClr val="000000"/>
              </a:solidFill>
            </a:endParaRPr>
          </a:p>
          <a:p>
            <a:pPr marL="0" lvl="0" indent="0" algn="l" rtl="0">
              <a:spcBef>
                <a:spcPts val="0"/>
              </a:spcBef>
              <a:spcAft>
                <a:spcPts val="0"/>
              </a:spcAft>
              <a:buNone/>
            </a:pPr>
            <a:r>
              <a:rPr lang="en" sz="1200" b="1">
                <a:solidFill>
                  <a:srgbClr val="000000"/>
                </a:solidFill>
              </a:rPr>
              <a:t>NASA Scientific and Mission Computing Environment (SMCE). Retrieved from https://www.smce.nasa.gov.</a:t>
            </a:r>
            <a:endParaRPr sz="1200" b="1">
              <a:solidFill>
                <a:srgbClr val="000000"/>
              </a:solidFill>
            </a:endParaRPr>
          </a:p>
          <a:p>
            <a:pPr marL="0" lvl="0" indent="0" algn="l" rtl="0">
              <a:spcBef>
                <a:spcPts val="0"/>
              </a:spcBef>
              <a:spcAft>
                <a:spcPts val="0"/>
              </a:spcAft>
              <a:buNone/>
            </a:pPr>
            <a:endParaRPr sz="500">
              <a:solidFill>
                <a:srgbClr val="000000"/>
              </a:solidFill>
            </a:endParaRPr>
          </a:p>
          <a:p>
            <a:pPr marL="0" lvl="0" indent="0" algn="l" rtl="0">
              <a:spcBef>
                <a:spcPts val="0"/>
              </a:spcBef>
              <a:spcAft>
                <a:spcPts val="0"/>
              </a:spcAft>
              <a:buNone/>
            </a:pPr>
            <a:r>
              <a:rPr lang="en" sz="1200" b="1">
                <a:solidFill>
                  <a:srgbClr val="000000"/>
                </a:solidFill>
              </a:rPr>
              <a:t>NASA Advanced Supercomputing (NAS) Division. Retrieved from https://www.nas.nasa.gov.</a:t>
            </a:r>
            <a:endParaRPr sz="1200" b="1">
              <a:solidFill>
                <a:srgbClr val="000000"/>
              </a:solidFill>
            </a:endParaRPr>
          </a:p>
          <a:p>
            <a:pPr marL="0" lvl="0" indent="0" algn="l" rtl="0">
              <a:spcBef>
                <a:spcPts val="0"/>
              </a:spcBef>
              <a:spcAft>
                <a:spcPts val="0"/>
              </a:spcAft>
              <a:buNone/>
            </a:pPr>
            <a:endParaRPr>
              <a:solidFill>
                <a:srgbClr val="000000"/>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66" name="Google Shape;466;p46"/>
          <p:cNvSpPr txBox="1">
            <a:spLocks noGrp="1"/>
          </p:cNvSpPr>
          <p:nvPr>
            <p:ph type="title"/>
          </p:nvPr>
        </p:nvSpPr>
        <p:spPr>
          <a:xfrm>
            <a:off x="731525" y="2059000"/>
            <a:ext cx="7690200" cy="689400"/>
          </a:xfrm>
          <a:prstGeom prst="rect">
            <a:avLst/>
          </a:prstGeom>
          <a:solidFill>
            <a:srgbClr val="6AA84F"/>
          </a:solidFill>
        </p:spPr>
        <p:txBody>
          <a:bodyPr spcFirstLastPara="1" wrap="square" lIns="182875" tIns="91425" rIns="182875" bIns="91425" anchor="ctr" anchorCtr="0">
            <a:noAutofit/>
          </a:bodyPr>
          <a:lstStyle/>
          <a:p>
            <a:pPr marL="0" lvl="0" indent="0" algn="l" rtl="0">
              <a:spcBef>
                <a:spcPts val="0"/>
              </a:spcBef>
              <a:spcAft>
                <a:spcPts val="0"/>
              </a:spcAft>
              <a:buNone/>
            </a:pPr>
            <a:r>
              <a:rPr lang="en" sz="4500"/>
              <a:t>Acknowledgments</a:t>
            </a:r>
            <a:endParaRPr sz="4500"/>
          </a:p>
        </p:txBody>
      </p:sp>
      <p:sp>
        <p:nvSpPr>
          <p:cNvPr id="467" name="Google Shape;467;p46"/>
          <p:cNvSpPr txBox="1">
            <a:spLocks noGrp="1"/>
          </p:cNvSpPr>
          <p:nvPr>
            <p:ph type="subTitle" idx="1"/>
          </p:nvPr>
        </p:nvSpPr>
        <p:spPr>
          <a:xfrm>
            <a:off x="731525" y="2748400"/>
            <a:ext cx="2279700" cy="1854600"/>
          </a:xfrm>
          <a:prstGeom prst="rect">
            <a:avLst/>
          </a:prstGeom>
          <a:solidFill>
            <a:srgbClr val="F1C232"/>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t>Laura Carriere</a:t>
            </a:r>
            <a:endParaRPr sz="1600" b="1"/>
          </a:p>
          <a:p>
            <a:pPr marL="0" lvl="0" indent="0" algn="ctr" rtl="0">
              <a:spcBef>
                <a:spcPts val="0"/>
              </a:spcBef>
              <a:spcAft>
                <a:spcPts val="0"/>
              </a:spcAft>
              <a:buNone/>
            </a:pPr>
            <a:endParaRPr sz="900" b="1"/>
          </a:p>
          <a:p>
            <a:pPr marL="0" lvl="0" indent="0" algn="ctr" rtl="0">
              <a:spcBef>
                <a:spcPts val="0"/>
              </a:spcBef>
              <a:spcAft>
                <a:spcPts val="0"/>
              </a:spcAft>
              <a:buNone/>
            </a:pPr>
            <a:r>
              <a:rPr lang="en" sz="1600" b="1"/>
              <a:t>Bruce Pfaff</a:t>
            </a:r>
            <a:endParaRPr sz="1600" b="1"/>
          </a:p>
          <a:p>
            <a:pPr marL="0" lvl="0" indent="0" algn="ctr" rtl="0">
              <a:spcBef>
                <a:spcPts val="0"/>
              </a:spcBef>
              <a:spcAft>
                <a:spcPts val="0"/>
              </a:spcAft>
              <a:buNone/>
            </a:pPr>
            <a:endParaRPr sz="900" b="1"/>
          </a:p>
          <a:p>
            <a:pPr marL="0" lvl="0" indent="0" algn="ctr" rtl="0">
              <a:spcBef>
                <a:spcPts val="0"/>
              </a:spcBef>
              <a:spcAft>
                <a:spcPts val="0"/>
              </a:spcAft>
              <a:buNone/>
            </a:pPr>
            <a:r>
              <a:rPr lang="en" sz="1600" b="1"/>
              <a:t>William Woodford</a:t>
            </a:r>
            <a:endParaRPr sz="1600" b="1"/>
          </a:p>
          <a:p>
            <a:pPr marL="0" lvl="0" indent="0" algn="ctr" rtl="0">
              <a:spcBef>
                <a:spcPts val="0"/>
              </a:spcBef>
              <a:spcAft>
                <a:spcPts val="0"/>
              </a:spcAft>
              <a:buNone/>
            </a:pPr>
            <a:endParaRPr sz="500"/>
          </a:p>
        </p:txBody>
      </p:sp>
      <p:pic>
        <p:nvPicPr>
          <p:cNvPr id="468" name="Google Shape;468;p46"/>
          <p:cNvPicPr preferRelativeResize="0"/>
          <p:nvPr/>
        </p:nvPicPr>
        <p:blipFill>
          <a:blip r:embed="rId3">
            <a:alphaModFix/>
          </a:blip>
          <a:stretch>
            <a:fillRect/>
          </a:stretch>
        </p:blipFill>
        <p:spPr>
          <a:xfrm>
            <a:off x="5272325" y="2761300"/>
            <a:ext cx="3145536" cy="1828800"/>
          </a:xfrm>
          <a:prstGeom prst="rect">
            <a:avLst/>
          </a:prstGeom>
          <a:noFill/>
          <a:ln w="28575" cap="flat" cmpd="sng">
            <a:solidFill>
              <a:schemeClr val="dk1"/>
            </a:solidFill>
            <a:prstDash val="solid"/>
            <a:round/>
            <a:headEnd type="none" w="sm" len="sm"/>
            <a:tailEnd type="none" w="sm" len="sm"/>
          </a:ln>
        </p:spPr>
      </p:pic>
      <p:sp>
        <p:nvSpPr>
          <p:cNvPr id="469" name="Google Shape;469;p46"/>
          <p:cNvSpPr txBox="1"/>
          <p:nvPr/>
        </p:nvSpPr>
        <p:spPr>
          <a:xfrm>
            <a:off x="3011225" y="2748400"/>
            <a:ext cx="2261100" cy="1854600"/>
          </a:xfrm>
          <a:prstGeom prst="rect">
            <a:avLst/>
          </a:prstGeom>
          <a:solidFill>
            <a:srgbClr val="5CD9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dk1"/>
                </a:solidFill>
                <a:latin typeface="Hanken Grotesk"/>
                <a:ea typeface="Hanken Grotesk"/>
                <a:cs typeface="Hanken Grotesk"/>
                <a:sym typeface="Hanken Grotesk"/>
              </a:rPr>
              <a:t>Nicko Acks</a:t>
            </a:r>
            <a:endParaRPr sz="1600" b="1">
              <a:solidFill>
                <a:schemeClr val="dk1"/>
              </a:solidFill>
              <a:latin typeface="Hanken Grotesk"/>
              <a:ea typeface="Hanken Grotesk"/>
              <a:cs typeface="Hanken Grotesk"/>
              <a:sym typeface="Hanken Grotesk"/>
            </a:endParaRPr>
          </a:p>
          <a:p>
            <a:pPr marL="0" lvl="0" indent="0" algn="ctr" rtl="0">
              <a:spcBef>
                <a:spcPts val="0"/>
              </a:spcBef>
              <a:spcAft>
                <a:spcPts val="0"/>
              </a:spcAft>
              <a:buNone/>
            </a:pPr>
            <a:endParaRPr sz="900" b="1">
              <a:solidFill>
                <a:schemeClr val="dk1"/>
              </a:solidFill>
              <a:latin typeface="Hanken Grotesk"/>
              <a:ea typeface="Hanken Grotesk"/>
              <a:cs typeface="Hanken Grotesk"/>
              <a:sym typeface="Hanken Grotesk"/>
            </a:endParaRPr>
          </a:p>
          <a:p>
            <a:pPr marL="0" lvl="0" indent="0" algn="ctr" rtl="0">
              <a:spcBef>
                <a:spcPts val="0"/>
              </a:spcBef>
              <a:spcAft>
                <a:spcPts val="0"/>
              </a:spcAft>
              <a:buNone/>
            </a:pPr>
            <a:r>
              <a:rPr lang="en" sz="1600" b="1">
                <a:solidFill>
                  <a:schemeClr val="dk1"/>
                </a:solidFill>
                <a:latin typeface="Hanken Grotesk"/>
                <a:ea typeface="Hanken Grotesk"/>
                <a:cs typeface="Hanken Grotesk"/>
                <a:sym typeface="Hanken Grotesk"/>
              </a:rPr>
              <a:t>Hoot Thompson </a:t>
            </a:r>
            <a:endParaRPr sz="1600" b="1">
              <a:solidFill>
                <a:schemeClr val="dk1"/>
              </a:solidFill>
              <a:latin typeface="Hanken Grotesk"/>
              <a:ea typeface="Hanken Grotesk"/>
              <a:cs typeface="Hanken Grotesk"/>
              <a:sym typeface="Hanken Grotesk"/>
            </a:endParaRPr>
          </a:p>
          <a:p>
            <a:pPr marL="0" lvl="0" indent="0" algn="ctr" rtl="0">
              <a:spcBef>
                <a:spcPts val="0"/>
              </a:spcBef>
              <a:spcAft>
                <a:spcPts val="0"/>
              </a:spcAft>
              <a:buNone/>
            </a:pPr>
            <a:endParaRPr sz="900" b="1">
              <a:solidFill>
                <a:schemeClr val="dk1"/>
              </a:solidFill>
              <a:latin typeface="Hanken Grotesk"/>
              <a:ea typeface="Hanken Grotesk"/>
              <a:cs typeface="Hanken Grotesk"/>
              <a:sym typeface="Hanken Grotesk"/>
            </a:endParaRPr>
          </a:p>
          <a:p>
            <a:pPr marL="0" lvl="0" indent="0" algn="ctr" rtl="0">
              <a:spcBef>
                <a:spcPts val="0"/>
              </a:spcBef>
              <a:spcAft>
                <a:spcPts val="0"/>
              </a:spcAft>
              <a:buNone/>
            </a:pPr>
            <a:r>
              <a:rPr lang="en" sz="1600" b="1">
                <a:solidFill>
                  <a:schemeClr val="dk1"/>
                </a:solidFill>
                <a:latin typeface="Hanken Grotesk"/>
                <a:ea typeface="Hanken Grotesk"/>
                <a:cs typeface="Hanken Grotesk"/>
                <a:sym typeface="Hanken Grotesk"/>
              </a:rPr>
              <a:t>Matt Thompson</a:t>
            </a:r>
            <a:endParaRPr sz="1800">
              <a:solidFill>
                <a:schemeClr val="dk1"/>
              </a:solidFill>
              <a:latin typeface="Hanken Grotesk"/>
              <a:ea typeface="Hanken Grotesk"/>
              <a:cs typeface="Hanken Grotesk"/>
              <a:sym typeface="Hanken Grotesk"/>
            </a:endParaRPr>
          </a:p>
        </p:txBody>
      </p:sp>
      <p:sp>
        <p:nvSpPr>
          <p:cNvPr id="470" name="Google Shape;470;p46"/>
          <p:cNvSpPr/>
          <p:nvPr/>
        </p:nvSpPr>
        <p:spPr>
          <a:xfrm>
            <a:off x="726889" y="514458"/>
            <a:ext cx="7690200" cy="22251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sp>
        <p:nvSpPr>
          <p:cNvPr id="471" name="Google Shape;471;p46"/>
          <p:cNvSpPr/>
          <p:nvPr/>
        </p:nvSpPr>
        <p:spPr>
          <a:xfrm>
            <a:off x="731525" y="1182105"/>
            <a:ext cx="7690200" cy="8640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Hanken Grotesk"/>
              <a:ea typeface="Hanken Grotesk"/>
              <a:cs typeface="Hanken Grotesk"/>
              <a:sym typeface="Hanken Grotes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7"/>
          <p:cNvSpPr txBox="1"/>
          <p:nvPr/>
        </p:nvSpPr>
        <p:spPr>
          <a:xfrm>
            <a:off x="299400" y="3784025"/>
            <a:ext cx="2831100" cy="1108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a:latin typeface="Lobster"/>
                <a:ea typeface="Lobster"/>
                <a:cs typeface="Lobster"/>
                <a:sym typeface="Lobster"/>
              </a:rPr>
              <a:t>If anyone has any </a:t>
            </a:r>
            <a:endParaRPr sz="2200">
              <a:latin typeface="Lobster"/>
              <a:ea typeface="Lobster"/>
              <a:cs typeface="Lobster"/>
              <a:sym typeface="Lobster"/>
            </a:endParaRPr>
          </a:p>
          <a:p>
            <a:pPr marL="0" lvl="0" indent="0" algn="ctr" rtl="0">
              <a:spcBef>
                <a:spcPts val="0"/>
              </a:spcBef>
              <a:spcAft>
                <a:spcPts val="0"/>
              </a:spcAft>
              <a:buNone/>
            </a:pPr>
            <a:r>
              <a:rPr lang="en" sz="2200">
                <a:latin typeface="Lobster"/>
                <a:ea typeface="Lobster"/>
                <a:cs typeface="Lobster"/>
                <a:sym typeface="Lobster"/>
              </a:rPr>
              <a:t>questions, please </a:t>
            </a:r>
            <a:endParaRPr sz="2200">
              <a:latin typeface="Lobster"/>
              <a:ea typeface="Lobster"/>
              <a:cs typeface="Lobster"/>
              <a:sym typeface="Lobster"/>
            </a:endParaRPr>
          </a:p>
          <a:p>
            <a:pPr marL="0" lvl="0" indent="0" algn="ctr" rtl="0">
              <a:spcBef>
                <a:spcPts val="0"/>
              </a:spcBef>
              <a:spcAft>
                <a:spcPts val="0"/>
              </a:spcAft>
              <a:buNone/>
            </a:pPr>
            <a:r>
              <a:rPr lang="en" sz="2200">
                <a:latin typeface="Lobster"/>
                <a:ea typeface="Lobster"/>
                <a:cs typeface="Lobster"/>
                <a:sym typeface="Lobster"/>
              </a:rPr>
              <a:t>contact me!</a:t>
            </a:r>
            <a:endParaRPr sz="2200">
              <a:latin typeface="Lobster"/>
              <a:ea typeface="Lobster"/>
              <a:cs typeface="Lobster"/>
              <a:sym typeface="Lobster"/>
            </a:endParaRPr>
          </a:p>
        </p:txBody>
      </p:sp>
      <p:pic>
        <p:nvPicPr>
          <p:cNvPr id="477" name="Google Shape;477;p47"/>
          <p:cNvPicPr preferRelativeResize="0"/>
          <p:nvPr/>
        </p:nvPicPr>
        <p:blipFill>
          <a:blip r:embed="rId3">
            <a:alphaModFix/>
          </a:blip>
          <a:stretch>
            <a:fillRect/>
          </a:stretch>
        </p:blipFill>
        <p:spPr>
          <a:xfrm>
            <a:off x="5811350" y="371475"/>
            <a:ext cx="2854249" cy="3718325"/>
          </a:xfrm>
          <a:prstGeom prst="rect">
            <a:avLst/>
          </a:prstGeom>
          <a:noFill/>
          <a:ln>
            <a:noFill/>
          </a:ln>
        </p:spPr>
      </p:pic>
      <p:sp>
        <p:nvSpPr>
          <p:cNvPr id="478" name="Google Shape;478;p47"/>
          <p:cNvSpPr txBox="1"/>
          <p:nvPr/>
        </p:nvSpPr>
        <p:spPr>
          <a:xfrm>
            <a:off x="5811376" y="4250750"/>
            <a:ext cx="2854200" cy="520500"/>
          </a:xfrm>
          <a:prstGeom prst="rect">
            <a:avLst/>
          </a:prstGeom>
          <a:noFill/>
          <a:ln w="28575" cap="flat" cmpd="sng">
            <a:solidFill>
              <a:srgbClr val="F1C23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uFill>
                  <a:noFill/>
                </a:uFill>
                <a:latin typeface="Hanken Grotesk"/>
                <a:ea typeface="Hanken Grotesk"/>
                <a:cs typeface="Hanken Grotesk"/>
                <a:sym typeface="Hanken Grotesk"/>
                <a:hlinkClick r:id="rId4"/>
              </a:rPr>
              <a:t>morgan.o.newton@nasa.gov</a:t>
            </a:r>
            <a:endParaRPr b="1">
              <a:latin typeface="Hanken Grotesk"/>
              <a:ea typeface="Hanken Grotesk"/>
              <a:cs typeface="Hanken Grotesk"/>
              <a:sym typeface="Hanken Grotesk"/>
            </a:endParaRPr>
          </a:p>
          <a:p>
            <a:pPr marL="0" lvl="0" indent="0" algn="ctr" rtl="0">
              <a:spcBef>
                <a:spcPts val="0"/>
              </a:spcBef>
              <a:spcAft>
                <a:spcPts val="0"/>
              </a:spcAft>
              <a:buNone/>
            </a:pPr>
            <a:r>
              <a:rPr lang="en" b="1">
                <a:uFill>
                  <a:noFill/>
                </a:uFill>
                <a:latin typeface="Hanken Grotesk"/>
                <a:ea typeface="Hanken Grotesk"/>
                <a:cs typeface="Hanken Grotesk"/>
                <a:sym typeface="Hanken Grotesk"/>
                <a:hlinkClick r:id="rId5"/>
              </a:rPr>
              <a:t>morganoliviaevans@gmail.com</a:t>
            </a:r>
            <a:r>
              <a:rPr lang="en" b="1">
                <a:latin typeface="Hanken Grotesk"/>
                <a:ea typeface="Hanken Grotesk"/>
                <a:cs typeface="Hanken Grotesk"/>
                <a:sym typeface="Hanken Grotesk"/>
              </a:rPr>
              <a:t> </a:t>
            </a:r>
            <a:endParaRPr b="1">
              <a:latin typeface="Hanken Grotesk"/>
              <a:ea typeface="Hanken Grotesk"/>
              <a:cs typeface="Hanken Grotesk"/>
              <a:sym typeface="Hanken Grotesk"/>
            </a:endParaRPr>
          </a:p>
        </p:txBody>
      </p:sp>
      <p:pic>
        <p:nvPicPr>
          <p:cNvPr id="479" name="Google Shape;479;p47"/>
          <p:cNvPicPr preferRelativeResize="0"/>
          <p:nvPr/>
        </p:nvPicPr>
        <p:blipFill>
          <a:blip r:embed="rId6">
            <a:alphaModFix/>
          </a:blip>
          <a:stretch>
            <a:fillRect/>
          </a:stretch>
        </p:blipFill>
        <p:spPr>
          <a:xfrm>
            <a:off x="299400" y="1578836"/>
            <a:ext cx="2831158" cy="2160265"/>
          </a:xfrm>
          <a:prstGeom prst="rect">
            <a:avLst/>
          </a:prstGeom>
          <a:noFill/>
          <a:ln w="28575" cap="flat" cmpd="sng">
            <a:solidFill>
              <a:srgbClr val="000000"/>
            </a:solidFill>
            <a:prstDash val="solid"/>
            <a:round/>
            <a:headEnd type="none" w="sm" len="sm"/>
            <a:tailEnd type="none" w="sm" len="sm"/>
          </a:ln>
        </p:spPr>
      </p:pic>
      <p:pic>
        <p:nvPicPr>
          <p:cNvPr id="480" name="Google Shape;480;p47"/>
          <p:cNvPicPr preferRelativeResize="0"/>
          <p:nvPr/>
        </p:nvPicPr>
        <p:blipFill>
          <a:blip r:embed="rId7">
            <a:alphaModFix/>
          </a:blip>
          <a:stretch>
            <a:fillRect/>
          </a:stretch>
        </p:blipFill>
        <p:spPr>
          <a:xfrm>
            <a:off x="4342250" y="634300"/>
            <a:ext cx="1021376" cy="1021376"/>
          </a:xfrm>
          <a:prstGeom prst="rect">
            <a:avLst/>
          </a:prstGeom>
          <a:noFill/>
          <a:ln>
            <a:noFill/>
          </a:ln>
        </p:spPr>
      </p:pic>
      <p:pic>
        <p:nvPicPr>
          <p:cNvPr id="481" name="Google Shape;481;p47"/>
          <p:cNvPicPr preferRelativeResize="0"/>
          <p:nvPr/>
        </p:nvPicPr>
        <p:blipFill>
          <a:blip r:embed="rId8">
            <a:alphaModFix/>
          </a:blip>
          <a:stretch>
            <a:fillRect/>
          </a:stretch>
        </p:blipFill>
        <p:spPr>
          <a:xfrm rot="-9091806" flipH="1">
            <a:off x="4874475" y="1612317"/>
            <a:ext cx="1011423" cy="568493"/>
          </a:xfrm>
          <a:prstGeom prst="rect">
            <a:avLst/>
          </a:prstGeom>
          <a:noFill/>
          <a:ln>
            <a:noFill/>
          </a:ln>
        </p:spPr>
      </p:pic>
      <p:pic>
        <p:nvPicPr>
          <p:cNvPr id="482" name="Google Shape;482;p47"/>
          <p:cNvPicPr preferRelativeResize="0"/>
          <p:nvPr/>
        </p:nvPicPr>
        <p:blipFill>
          <a:blip r:embed="rId9">
            <a:alphaModFix/>
          </a:blip>
          <a:stretch>
            <a:fillRect/>
          </a:stretch>
        </p:blipFill>
        <p:spPr>
          <a:xfrm>
            <a:off x="2176238" y="371475"/>
            <a:ext cx="1942624" cy="1905500"/>
          </a:xfrm>
          <a:prstGeom prst="rect">
            <a:avLst/>
          </a:prstGeom>
          <a:noFill/>
          <a:ln>
            <a:noFill/>
          </a:ln>
        </p:spPr>
      </p:pic>
      <p:sp>
        <p:nvSpPr>
          <p:cNvPr id="483" name="Google Shape;483;p47"/>
          <p:cNvSpPr txBox="1">
            <a:spLocks noGrp="1"/>
          </p:cNvSpPr>
          <p:nvPr>
            <p:ph type="title"/>
          </p:nvPr>
        </p:nvSpPr>
        <p:spPr>
          <a:xfrm>
            <a:off x="2443313" y="859300"/>
            <a:ext cx="1721400" cy="594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CC0000"/>
                </a:solidFill>
              </a:rPr>
              <a:t>Q</a:t>
            </a:r>
            <a:r>
              <a:rPr lang="en" sz="1800">
                <a:solidFill>
                  <a:srgbClr val="E76A28"/>
                </a:solidFill>
              </a:rPr>
              <a:t>u</a:t>
            </a:r>
            <a:r>
              <a:rPr lang="en" sz="1800">
                <a:solidFill>
                  <a:srgbClr val="DCA600"/>
                </a:solidFill>
              </a:rPr>
              <a:t>e</a:t>
            </a:r>
            <a:r>
              <a:rPr lang="en" sz="1800">
                <a:solidFill>
                  <a:srgbClr val="6AA84F"/>
                </a:solidFill>
              </a:rPr>
              <a:t>s</a:t>
            </a:r>
            <a:r>
              <a:rPr lang="en" sz="1800">
                <a:solidFill>
                  <a:srgbClr val="3C78D8"/>
                </a:solidFill>
              </a:rPr>
              <a:t>t</a:t>
            </a:r>
            <a:r>
              <a:rPr lang="en" sz="1800">
                <a:solidFill>
                  <a:srgbClr val="CC0000"/>
                </a:solidFill>
              </a:rPr>
              <a:t>i</a:t>
            </a:r>
            <a:r>
              <a:rPr lang="en" sz="1800">
                <a:solidFill>
                  <a:srgbClr val="E76A28"/>
                </a:solidFill>
              </a:rPr>
              <a:t>o</a:t>
            </a:r>
            <a:r>
              <a:rPr lang="en" sz="1800">
                <a:solidFill>
                  <a:srgbClr val="DCA600"/>
                </a:solidFill>
              </a:rPr>
              <a:t>n</a:t>
            </a:r>
            <a:r>
              <a:rPr lang="en" sz="1800">
                <a:solidFill>
                  <a:srgbClr val="6AA84F"/>
                </a:solidFill>
              </a:rPr>
              <a:t>s</a:t>
            </a:r>
            <a:r>
              <a:rPr lang="en" sz="1800">
                <a:solidFill>
                  <a:srgbClr val="3C78D8"/>
                </a:solidFill>
              </a:rPr>
              <a:t>?</a:t>
            </a:r>
            <a:r>
              <a:rPr lang="en" sz="1800">
                <a:solidFill>
                  <a:srgbClr val="CC0000"/>
                </a:solidFill>
              </a:rPr>
              <a:t>!</a:t>
            </a:r>
            <a:endParaRPr sz="1800">
              <a:solidFill>
                <a:srgbClr val="CC0000"/>
              </a:solidFill>
            </a:endParaRPr>
          </a:p>
        </p:txBody>
      </p:sp>
      <p:pic>
        <p:nvPicPr>
          <p:cNvPr id="484" name="Google Shape;484;p47"/>
          <p:cNvPicPr preferRelativeResize="0"/>
          <p:nvPr/>
        </p:nvPicPr>
        <p:blipFill rotWithShape="1">
          <a:blip r:embed="rId10">
            <a:alphaModFix/>
          </a:blip>
          <a:srcRect l="3830" t="53549" r="27638" b="11943"/>
          <a:stretch/>
        </p:blipFill>
        <p:spPr>
          <a:xfrm>
            <a:off x="2840975" y="4271675"/>
            <a:ext cx="2854251" cy="478640"/>
          </a:xfrm>
          <a:prstGeom prst="rect">
            <a:avLst/>
          </a:prstGeom>
          <a:noFill/>
          <a:ln>
            <a:noFill/>
          </a:ln>
        </p:spPr>
      </p:pic>
      <p:pic>
        <p:nvPicPr>
          <p:cNvPr id="485" name="Google Shape;485;p47"/>
          <p:cNvPicPr preferRelativeResize="0"/>
          <p:nvPr/>
        </p:nvPicPr>
        <p:blipFill>
          <a:blip r:embed="rId11">
            <a:alphaModFix/>
          </a:blip>
          <a:stretch>
            <a:fillRect/>
          </a:stretch>
        </p:blipFill>
        <p:spPr>
          <a:xfrm>
            <a:off x="3593947" y="2122100"/>
            <a:ext cx="1847000" cy="1847000"/>
          </a:xfrm>
          <a:prstGeom prst="rect">
            <a:avLst/>
          </a:prstGeom>
          <a:noFill/>
          <a:ln>
            <a:noFill/>
          </a:ln>
        </p:spPr>
      </p:pic>
      <p:pic>
        <p:nvPicPr>
          <p:cNvPr id="486" name="Google Shape;486;p47"/>
          <p:cNvPicPr preferRelativeResize="0"/>
          <p:nvPr/>
        </p:nvPicPr>
        <p:blipFill>
          <a:blip r:embed="rId12">
            <a:alphaModFix/>
          </a:blip>
          <a:stretch>
            <a:fillRect/>
          </a:stretch>
        </p:blipFill>
        <p:spPr>
          <a:xfrm>
            <a:off x="299400" y="249288"/>
            <a:ext cx="1926866" cy="1284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cxnSp>
        <p:nvCxnSpPr>
          <p:cNvPr id="291" name="Google Shape;291;p31"/>
          <p:cNvCxnSpPr>
            <a:stCxn id="292" idx="1"/>
          </p:cNvCxnSpPr>
          <p:nvPr/>
        </p:nvCxnSpPr>
        <p:spPr>
          <a:xfrm flipH="1">
            <a:off x="-43575" y="3160400"/>
            <a:ext cx="6668700" cy="600"/>
          </a:xfrm>
          <a:prstGeom prst="straightConnector1">
            <a:avLst/>
          </a:prstGeom>
          <a:noFill/>
          <a:ln w="19050" cap="flat" cmpd="sng">
            <a:solidFill>
              <a:schemeClr val="dk1"/>
            </a:solidFill>
            <a:prstDash val="solid"/>
            <a:round/>
            <a:headEnd type="none" w="med" len="med"/>
            <a:tailEnd type="none" w="med" len="med"/>
          </a:ln>
        </p:spPr>
      </p:cxnSp>
      <p:cxnSp>
        <p:nvCxnSpPr>
          <p:cNvPr id="293" name="Google Shape;293;p31"/>
          <p:cNvCxnSpPr>
            <a:stCxn id="294" idx="3"/>
          </p:cNvCxnSpPr>
          <p:nvPr/>
        </p:nvCxnSpPr>
        <p:spPr>
          <a:xfrm>
            <a:off x="1285275" y="1502500"/>
            <a:ext cx="8009700" cy="0"/>
          </a:xfrm>
          <a:prstGeom prst="straightConnector1">
            <a:avLst/>
          </a:prstGeom>
          <a:noFill/>
          <a:ln w="19050" cap="flat" cmpd="sng">
            <a:solidFill>
              <a:schemeClr val="dk1"/>
            </a:solidFill>
            <a:prstDash val="solid"/>
            <a:round/>
            <a:headEnd type="none" w="med" len="med"/>
            <a:tailEnd type="none" w="med" len="med"/>
          </a:ln>
        </p:spPr>
      </p:cxnSp>
      <p:sp>
        <p:nvSpPr>
          <p:cNvPr id="295" name="Google Shape;295;p31"/>
          <p:cNvSpPr txBox="1">
            <a:spLocks noGrp="1"/>
          </p:cNvSpPr>
          <p:nvPr>
            <p:ph type="title"/>
          </p:nvPr>
        </p:nvSpPr>
        <p:spPr>
          <a:xfrm>
            <a:off x="6632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96" name="Google Shape;296;p31"/>
          <p:cNvSpPr txBox="1">
            <a:spLocks noGrp="1"/>
          </p:cNvSpPr>
          <p:nvPr>
            <p:ph type="subTitle" idx="3"/>
          </p:nvPr>
        </p:nvSpPr>
        <p:spPr>
          <a:xfrm>
            <a:off x="3419250" y="3642275"/>
            <a:ext cx="2305500" cy="42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System Performance Metrics</a:t>
            </a:r>
            <a:endParaRPr sz="1000"/>
          </a:p>
          <a:p>
            <a:pPr marL="0" lvl="0" indent="0" algn="l" rtl="0">
              <a:spcBef>
                <a:spcPts val="0"/>
              </a:spcBef>
              <a:spcAft>
                <a:spcPts val="0"/>
              </a:spcAft>
              <a:buNone/>
            </a:pPr>
            <a:r>
              <a:rPr lang="en" sz="1000"/>
              <a:t>Scalability Findings</a:t>
            </a:r>
            <a:endParaRPr sz="1200"/>
          </a:p>
        </p:txBody>
      </p:sp>
      <p:sp>
        <p:nvSpPr>
          <p:cNvPr id="297" name="Google Shape;297;p31"/>
          <p:cNvSpPr txBox="1">
            <a:spLocks noGrp="1"/>
          </p:cNvSpPr>
          <p:nvPr>
            <p:ph type="subTitle" idx="1"/>
          </p:nvPr>
        </p:nvSpPr>
        <p:spPr>
          <a:xfrm>
            <a:off x="818725" y="1987275"/>
            <a:ext cx="2305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GMAO and GEOS</a:t>
            </a:r>
            <a:endParaRPr sz="1000"/>
          </a:p>
          <a:p>
            <a:pPr marL="0" lvl="0" indent="0" algn="l" rtl="0">
              <a:spcBef>
                <a:spcPts val="0"/>
              </a:spcBef>
              <a:spcAft>
                <a:spcPts val="0"/>
              </a:spcAft>
              <a:buNone/>
            </a:pPr>
            <a:r>
              <a:rPr lang="en" sz="1000"/>
              <a:t>MPI Performance</a:t>
            </a:r>
            <a:endParaRPr sz="1000"/>
          </a:p>
          <a:p>
            <a:pPr marL="0" lvl="0" indent="0" algn="l" rtl="0">
              <a:spcBef>
                <a:spcPts val="0"/>
              </a:spcBef>
              <a:spcAft>
                <a:spcPts val="0"/>
              </a:spcAft>
              <a:buNone/>
            </a:pPr>
            <a:r>
              <a:rPr lang="en" sz="1000"/>
              <a:t>Supercomputing Scalability</a:t>
            </a:r>
            <a:endParaRPr sz="1000"/>
          </a:p>
        </p:txBody>
      </p:sp>
      <p:sp>
        <p:nvSpPr>
          <p:cNvPr id="298" name="Google Shape;298;p31"/>
          <p:cNvSpPr txBox="1">
            <a:spLocks noGrp="1"/>
          </p:cNvSpPr>
          <p:nvPr>
            <p:ph type="subTitle" idx="2"/>
          </p:nvPr>
        </p:nvSpPr>
        <p:spPr>
          <a:xfrm>
            <a:off x="818725" y="3642275"/>
            <a:ext cx="21429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Compilation Process</a:t>
            </a:r>
            <a:endParaRPr sz="1000"/>
          </a:p>
          <a:p>
            <a:pPr marL="0" lvl="0" indent="0" algn="l" rtl="0">
              <a:spcBef>
                <a:spcPts val="0"/>
              </a:spcBef>
              <a:spcAft>
                <a:spcPts val="0"/>
              </a:spcAft>
              <a:buNone/>
            </a:pPr>
            <a:r>
              <a:rPr lang="en" sz="1000"/>
              <a:t>Comparative System Analysis</a:t>
            </a:r>
            <a:endParaRPr sz="1000"/>
          </a:p>
          <a:p>
            <a:pPr marL="0" lvl="0" indent="0" algn="l" rtl="0">
              <a:spcBef>
                <a:spcPts val="0"/>
              </a:spcBef>
              <a:spcAft>
                <a:spcPts val="0"/>
              </a:spcAft>
              <a:buNone/>
            </a:pPr>
            <a:r>
              <a:rPr lang="en" sz="1000"/>
              <a:t>Challenges</a:t>
            </a:r>
            <a:endParaRPr sz="1000"/>
          </a:p>
        </p:txBody>
      </p:sp>
      <p:sp>
        <p:nvSpPr>
          <p:cNvPr id="294" name="Google Shape;294;p31"/>
          <p:cNvSpPr txBox="1">
            <a:spLocks noGrp="1"/>
          </p:cNvSpPr>
          <p:nvPr>
            <p:ph type="title" idx="5"/>
          </p:nvPr>
        </p:nvSpPr>
        <p:spPr>
          <a:xfrm>
            <a:off x="919575" y="1319650"/>
            <a:ext cx="365700" cy="365700"/>
          </a:xfrm>
          <a:prstGeom prst="rect">
            <a:avLst/>
          </a:prstGeom>
          <a:solidFill>
            <a:srgbClr val="F1C23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99" name="Google Shape;299;p31"/>
          <p:cNvSpPr txBox="1">
            <a:spLocks noGrp="1"/>
          </p:cNvSpPr>
          <p:nvPr>
            <p:ph type="title" idx="6"/>
          </p:nvPr>
        </p:nvSpPr>
        <p:spPr>
          <a:xfrm>
            <a:off x="3509050" y="2977575"/>
            <a:ext cx="365700" cy="365700"/>
          </a:xfrm>
          <a:prstGeom prst="rect">
            <a:avLst/>
          </a:prstGeom>
          <a:solidFill>
            <a:srgbClr val="1DCAF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00" name="Google Shape;300;p31"/>
          <p:cNvSpPr txBox="1">
            <a:spLocks noGrp="1"/>
          </p:cNvSpPr>
          <p:nvPr>
            <p:ph type="title" idx="7"/>
          </p:nvPr>
        </p:nvSpPr>
        <p:spPr>
          <a:xfrm>
            <a:off x="919575" y="2977575"/>
            <a:ext cx="365700" cy="365700"/>
          </a:xfrm>
          <a:prstGeom prst="rect">
            <a:avLst/>
          </a:prstGeom>
          <a:solidFill>
            <a:srgbClr val="3C78D8"/>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01" name="Google Shape;301;p31"/>
          <p:cNvSpPr txBox="1">
            <a:spLocks noGrp="1"/>
          </p:cNvSpPr>
          <p:nvPr>
            <p:ph type="title" idx="8"/>
          </p:nvPr>
        </p:nvSpPr>
        <p:spPr>
          <a:xfrm>
            <a:off x="3528275" y="1319650"/>
            <a:ext cx="365700" cy="3657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02" name="Google Shape;302;p31"/>
          <p:cNvSpPr txBox="1">
            <a:spLocks noGrp="1"/>
          </p:cNvSpPr>
          <p:nvPr>
            <p:ph type="subTitle" idx="9"/>
          </p:nvPr>
        </p:nvSpPr>
        <p:spPr>
          <a:xfrm>
            <a:off x="6564775" y="3630775"/>
            <a:ext cx="23055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dirty="0"/>
              <a:t>Summary</a:t>
            </a:r>
            <a:endParaRPr sz="1000" dirty="0"/>
          </a:p>
          <a:p>
            <a:pPr marL="0" lvl="0" indent="0" algn="l" rtl="0">
              <a:spcBef>
                <a:spcPts val="0"/>
              </a:spcBef>
              <a:spcAft>
                <a:spcPts val="0"/>
              </a:spcAft>
              <a:buNone/>
            </a:pPr>
            <a:r>
              <a:rPr lang="en" sz="1000" dirty="0"/>
              <a:t>Implications</a:t>
            </a:r>
            <a:endParaRPr sz="1000" dirty="0"/>
          </a:p>
          <a:p>
            <a:pPr marL="0" lvl="0" indent="0" algn="l" rtl="0">
              <a:spcBef>
                <a:spcPts val="0"/>
              </a:spcBef>
              <a:spcAft>
                <a:spcPts val="0"/>
              </a:spcAft>
              <a:buNone/>
            </a:pPr>
            <a:r>
              <a:rPr lang="en" sz="1000" dirty="0"/>
              <a:t>Future Work</a:t>
            </a:r>
            <a:endParaRPr sz="1000" dirty="0"/>
          </a:p>
        </p:txBody>
      </p:sp>
      <p:sp>
        <p:nvSpPr>
          <p:cNvPr id="292" name="Google Shape;292;p31"/>
          <p:cNvSpPr txBox="1">
            <a:spLocks noGrp="1"/>
          </p:cNvSpPr>
          <p:nvPr>
            <p:ph type="title" idx="14"/>
          </p:nvPr>
        </p:nvSpPr>
        <p:spPr>
          <a:xfrm>
            <a:off x="6625125" y="2977550"/>
            <a:ext cx="365700" cy="365700"/>
          </a:xfrm>
          <a:prstGeom prst="rect">
            <a:avLst/>
          </a:prstGeom>
          <a:solidFill>
            <a:srgbClr val="FF9900"/>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303" name="Google Shape;303;p31"/>
          <p:cNvSpPr txBox="1">
            <a:spLocks noGrp="1"/>
          </p:cNvSpPr>
          <p:nvPr>
            <p:ph type="title" idx="15"/>
          </p:nvPr>
        </p:nvSpPr>
        <p:spPr>
          <a:xfrm>
            <a:off x="6625125" y="1319650"/>
            <a:ext cx="365700" cy="365700"/>
          </a:xfrm>
          <a:prstGeom prst="rect">
            <a:avLst/>
          </a:prstGeom>
          <a:solidFill>
            <a:srgbClr val="FF0000"/>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04" name="Google Shape;304;p31"/>
          <p:cNvSpPr txBox="1">
            <a:spLocks noGrp="1"/>
          </p:cNvSpPr>
          <p:nvPr>
            <p:ph type="subTitle" idx="16"/>
          </p:nvPr>
        </p:nvSpPr>
        <p:spPr>
          <a:xfrm>
            <a:off x="818725" y="1675588"/>
            <a:ext cx="1437000" cy="3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Introduction</a:t>
            </a:r>
            <a:endParaRPr sz="1600"/>
          </a:p>
        </p:txBody>
      </p:sp>
      <p:sp>
        <p:nvSpPr>
          <p:cNvPr id="305" name="Google Shape;305;p31"/>
          <p:cNvSpPr txBox="1">
            <a:spLocks noGrp="1"/>
          </p:cNvSpPr>
          <p:nvPr>
            <p:ph type="subTitle" idx="17"/>
          </p:nvPr>
        </p:nvSpPr>
        <p:spPr>
          <a:xfrm>
            <a:off x="818725" y="3343275"/>
            <a:ext cx="1687800" cy="3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Setup and Build</a:t>
            </a:r>
            <a:endParaRPr sz="1600"/>
          </a:p>
        </p:txBody>
      </p:sp>
      <p:sp>
        <p:nvSpPr>
          <p:cNvPr id="306" name="Google Shape;306;p31"/>
          <p:cNvSpPr txBox="1">
            <a:spLocks noGrp="1"/>
          </p:cNvSpPr>
          <p:nvPr>
            <p:ph type="subTitle" idx="18"/>
          </p:nvPr>
        </p:nvSpPr>
        <p:spPr>
          <a:xfrm>
            <a:off x="3418500" y="3343275"/>
            <a:ext cx="1011600" cy="3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Results</a:t>
            </a:r>
            <a:endParaRPr sz="1600"/>
          </a:p>
        </p:txBody>
      </p:sp>
      <p:sp>
        <p:nvSpPr>
          <p:cNvPr id="307" name="Google Shape;307;p31"/>
          <p:cNvSpPr txBox="1">
            <a:spLocks noGrp="1"/>
          </p:cNvSpPr>
          <p:nvPr>
            <p:ph type="subTitle" idx="19"/>
          </p:nvPr>
        </p:nvSpPr>
        <p:spPr>
          <a:xfrm>
            <a:off x="6538675" y="1675600"/>
            <a:ext cx="1739100" cy="3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Benchmarking</a:t>
            </a:r>
            <a:endParaRPr sz="1600"/>
          </a:p>
        </p:txBody>
      </p:sp>
      <p:sp>
        <p:nvSpPr>
          <p:cNvPr id="308" name="Google Shape;308;p31"/>
          <p:cNvSpPr txBox="1">
            <a:spLocks noGrp="1"/>
          </p:cNvSpPr>
          <p:nvPr>
            <p:ph type="subTitle" idx="20"/>
          </p:nvPr>
        </p:nvSpPr>
        <p:spPr>
          <a:xfrm>
            <a:off x="6538675" y="3326484"/>
            <a:ext cx="1437000" cy="38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dirty="0"/>
              <a:t>Conclusions</a:t>
            </a:r>
            <a:endParaRPr sz="1600" dirty="0"/>
          </a:p>
        </p:txBody>
      </p:sp>
      <p:sp>
        <p:nvSpPr>
          <p:cNvPr id="309" name="Google Shape;309;p31"/>
          <p:cNvSpPr txBox="1">
            <a:spLocks noGrp="1"/>
          </p:cNvSpPr>
          <p:nvPr>
            <p:ph type="subTitle" idx="21"/>
          </p:nvPr>
        </p:nvSpPr>
        <p:spPr>
          <a:xfrm>
            <a:off x="3418500" y="1685338"/>
            <a:ext cx="27399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600"/>
              <a:t>Systems and Architecture</a:t>
            </a:r>
            <a:endParaRPr sz="1600"/>
          </a:p>
        </p:txBody>
      </p:sp>
      <p:sp>
        <p:nvSpPr>
          <p:cNvPr id="310" name="Google Shape;310;p31"/>
          <p:cNvSpPr txBox="1">
            <a:spLocks noGrp="1"/>
          </p:cNvSpPr>
          <p:nvPr>
            <p:ph type="subTitle" idx="4"/>
          </p:nvPr>
        </p:nvSpPr>
        <p:spPr>
          <a:xfrm>
            <a:off x="3418500" y="1997650"/>
            <a:ext cx="2999700" cy="76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NASA Center for Climate Simulation (NCCS)</a:t>
            </a:r>
            <a:endParaRPr sz="1000"/>
          </a:p>
          <a:p>
            <a:pPr marL="0" lvl="0" indent="0" algn="l" rtl="0">
              <a:spcBef>
                <a:spcPts val="0"/>
              </a:spcBef>
              <a:spcAft>
                <a:spcPts val="0"/>
              </a:spcAft>
              <a:buNone/>
            </a:pPr>
            <a:r>
              <a:rPr lang="en" sz="1000"/>
              <a:t>Microsoft Azure and AWS (NCCS)</a:t>
            </a:r>
            <a:endParaRPr sz="1000"/>
          </a:p>
          <a:p>
            <a:pPr marL="0" lvl="0" indent="0" algn="l" rtl="0">
              <a:spcBef>
                <a:spcPts val="0"/>
              </a:spcBef>
              <a:spcAft>
                <a:spcPts val="0"/>
              </a:spcAft>
              <a:buNone/>
            </a:pPr>
            <a:r>
              <a:rPr lang="en" sz="1000"/>
              <a:t>NASA Advanced Supercomputing (NAS)</a:t>
            </a:r>
            <a:endParaRPr sz="1000"/>
          </a:p>
          <a:p>
            <a:pPr marL="0" lvl="0" indent="0" algn="l" rtl="0">
              <a:spcBef>
                <a:spcPts val="0"/>
              </a:spcBef>
              <a:spcAft>
                <a:spcPts val="0"/>
              </a:spcAft>
              <a:buNone/>
            </a:pPr>
            <a:r>
              <a:rPr lang="en" sz="1000"/>
              <a:t>Systems Evaluation Overview</a:t>
            </a:r>
            <a:endParaRPr sz="1000"/>
          </a:p>
        </p:txBody>
      </p:sp>
      <p:sp>
        <p:nvSpPr>
          <p:cNvPr id="311" name="Google Shape;311;p31"/>
          <p:cNvSpPr txBox="1">
            <a:spLocks noGrp="1"/>
          </p:cNvSpPr>
          <p:nvPr>
            <p:ph type="subTitle" idx="4"/>
          </p:nvPr>
        </p:nvSpPr>
        <p:spPr>
          <a:xfrm>
            <a:off x="6538675" y="1997650"/>
            <a:ext cx="2357700" cy="55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000"/>
              <a:t>OSU Micro-benchmarks</a:t>
            </a:r>
            <a:endParaRPr sz="1000"/>
          </a:p>
          <a:p>
            <a:pPr marL="0" lvl="0" indent="0" algn="l" rtl="0">
              <a:spcBef>
                <a:spcPts val="0"/>
              </a:spcBef>
              <a:spcAft>
                <a:spcPts val="0"/>
              </a:spcAft>
              <a:buNone/>
            </a:pPr>
            <a:r>
              <a:rPr lang="en" sz="1000"/>
              <a:t>Parameters</a:t>
            </a:r>
            <a:endParaRPr sz="1000"/>
          </a:p>
          <a:p>
            <a:pPr marL="0" lvl="0" indent="0" algn="l" rtl="0">
              <a:spcBef>
                <a:spcPts val="0"/>
              </a:spcBef>
              <a:spcAft>
                <a:spcPts val="0"/>
              </a:spcAft>
              <a:buNone/>
            </a:pPr>
            <a:r>
              <a:rPr lang="en" sz="1000"/>
              <a:t>MPI Tuning</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2"/>
          <p:cNvSpPr txBox="1">
            <a:spLocks noGrp="1"/>
          </p:cNvSpPr>
          <p:nvPr>
            <p:ph type="title"/>
          </p:nvPr>
        </p:nvSpPr>
        <p:spPr>
          <a:xfrm>
            <a:off x="1544400" y="547975"/>
            <a:ext cx="3260400" cy="74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Introduction</a:t>
            </a:r>
            <a:endParaRPr sz="4000"/>
          </a:p>
        </p:txBody>
      </p:sp>
      <p:sp>
        <p:nvSpPr>
          <p:cNvPr id="317" name="Google Shape;317;p32"/>
          <p:cNvSpPr txBox="1">
            <a:spLocks noGrp="1"/>
          </p:cNvSpPr>
          <p:nvPr>
            <p:ph type="title" idx="2"/>
          </p:nvPr>
        </p:nvSpPr>
        <p:spPr>
          <a:xfrm>
            <a:off x="720000" y="539496"/>
            <a:ext cx="824400" cy="705000"/>
          </a:xfrm>
          <a:prstGeom prst="rect">
            <a:avLst/>
          </a:prstGeom>
          <a:solidFill>
            <a:srgbClr val="F1C23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18" name="Google Shape;318;p32"/>
          <p:cNvSpPr txBox="1"/>
          <p:nvPr/>
        </p:nvSpPr>
        <p:spPr>
          <a:xfrm>
            <a:off x="4804800" y="820850"/>
            <a:ext cx="1167000" cy="2736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GMAO | GEOS</a:t>
            </a:r>
            <a:endParaRPr sz="1600">
              <a:solidFill>
                <a:schemeClr val="dk1"/>
              </a:solidFill>
              <a:latin typeface="Hanken Grotesk"/>
              <a:ea typeface="Hanken Grotesk"/>
              <a:cs typeface="Hanken Grotesk"/>
              <a:sym typeface="Hanken Grotesk"/>
            </a:endParaRPr>
          </a:p>
        </p:txBody>
      </p:sp>
      <p:sp>
        <p:nvSpPr>
          <p:cNvPr id="319" name="Google Shape;319;p32"/>
          <p:cNvSpPr txBox="1"/>
          <p:nvPr/>
        </p:nvSpPr>
        <p:spPr>
          <a:xfrm>
            <a:off x="720000" y="1440775"/>
            <a:ext cx="5635800" cy="29325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The Global Modeling and Assimilation Office (GMAO) conducts modeling and assimilation activities to support NASA's Earth Observation missions.</a:t>
            </a:r>
            <a:endParaRPr sz="12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endParaRPr sz="1200">
              <a:solidFill>
                <a:schemeClr val="dk1"/>
              </a:solidFill>
              <a:latin typeface="Hanken Grotesk"/>
              <a:ea typeface="Hanken Grotesk"/>
              <a:cs typeface="Hanken Grotesk"/>
              <a:sym typeface="Hanken Grotesk"/>
            </a:endParaRPr>
          </a:p>
          <a:p>
            <a:pPr marL="457200" lvl="0" indent="-304800" algn="l" rtl="0">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The GMAO utilizes data from past missions while aiding in planning </a:t>
            </a:r>
            <a:endParaRPr sz="12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r>
              <a:rPr lang="en" sz="1200">
                <a:solidFill>
                  <a:schemeClr val="dk1"/>
                </a:solidFill>
                <a:latin typeface="Hanken Grotesk"/>
                <a:ea typeface="Hanken Grotesk"/>
                <a:cs typeface="Hanken Grotesk"/>
                <a:sym typeface="Hanken Grotesk"/>
              </a:rPr>
              <a:t>for future missions.</a:t>
            </a:r>
            <a:endParaRPr sz="12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endParaRPr sz="1200">
              <a:solidFill>
                <a:schemeClr val="dk1"/>
              </a:solidFill>
              <a:latin typeface="Hanken Grotesk"/>
              <a:ea typeface="Hanken Grotesk"/>
              <a:cs typeface="Hanken Grotesk"/>
              <a:sym typeface="Hanken Grotesk"/>
            </a:endParaRPr>
          </a:p>
          <a:p>
            <a:pPr marL="457200" lvl="0" indent="-304800" algn="l" rtl="0">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The Goddard Earth Observing System (GEOS) model is key to these activities and consists of multiple components designed for various </a:t>
            </a:r>
            <a:endParaRPr sz="12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r>
              <a:rPr lang="en" sz="1200">
                <a:solidFill>
                  <a:schemeClr val="dk1"/>
                </a:solidFill>
                <a:latin typeface="Hanken Grotesk"/>
                <a:ea typeface="Hanken Grotesk"/>
                <a:cs typeface="Hanken Grotesk"/>
                <a:sym typeface="Hanken Grotesk"/>
              </a:rPr>
              <a:t>Earth Science applications.</a:t>
            </a:r>
            <a:endParaRPr sz="12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endParaRPr sz="1200">
              <a:solidFill>
                <a:schemeClr val="dk1"/>
              </a:solidFill>
              <a:latin typeface="Hanken Grotesk"/>
              <a:ea typeface="Hanken Grotesk"/>
              <a:cs typeface="Hanken Grotesk"/>
              <a:sym typeface="Hanken Grotesk"/>
            </a:endParaRPr>
          </a:p>
          <a:p>
            <a:pPr marL="457200" lvl="0" indent="-304800" algn="l" rtl="0">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The GEOS Earth System Model spans a range of dynamical, physical, chemical, and biological processes.</a:t>
            </a:r>
            <a:endParaRPr sz="12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endParaRPr sz="1200">
              <a:solidFill>
                <a:schemeClr val="dk1"/>
              </a:solidFill>
              <a:latin typeface="Hanken Grotesk"/>
              <a:ea typeface="Hanken Grotesk"/>
              <a:cs typeface="Hanken Grotesk"/>
              <a:sym typeface="Hanken Grotesk"/>
            </a:endParaRPr>
          </a:p>
          <a:p>
            <a:pPr marL="457200" lvl="0" indent="-304800" algn="l" rtl="0">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This study aims to </a:t>
            </a:r>
            <a:r>
              <a:rPr lang="en" sz="1200" b="1">
                <a:solidFill>
                  <a:srgbClr val="BF9000"/>
                </a:solidFill>
                <a:latin typeface="Hanken Grotesk"/>
                <a:ea typeface="Hanken Grotesk"/>
                <a:cs typeface="Hanken Grotesk"/>
                <a:sym typeface="Hanken Grotesk"/>
              </a:rPr>
              <a:t>investigate MPI performance anomalies</a:t>
            </a:r>
            <a:r>
              <a:rPr lang="en" sz="1200">
                <a:solidFill>
                  <a:schemeClr val="dk1"/>
                </a:solidFill>
                <a:latin typeface="Hanken Grotesk"/>
                <a:ea typeface="Hanken Grotesk"/>
                <a:cs typeface="Hanken Grotesk"/>
                <a:sym typeface="Hanken Grotesk"/>
              </a:rPr>
              <a:t> in high-performance computing (HPC) for climate and weather </a:t>
            </a:r>
            <a:endParaRPr sz="12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r>
              <a:rPr lang="en" sz="1200">
                <a:solidFill>
                  <a:schemeClr val="dk1"/>
                </a:solidFill>
                <a:latin typeface="Hanken Grotesk"/>
                <a:ea typeface="Hanken Grotesk"/>
                <a:cs typeface="Hanken Grotesk"/>
                <a:sym typeface="Hanken Grotesk"/>
              </a:rPr>
              <a:t>forecasting, with the goal of optimizing these systems for future use.</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3"/>
          <p:cNvSpPr txBox="1">
            <a:spLocks noGrp="1"/>
          </p:cNvSpPr>
          <p:nvPr>
            <p:ph type="title"/>
          </p:nvPr>
        </p:nvSpPr>
        <p:spPr>
          <a:xfrm>
            <a:off x="1544400" y="547975"/>
            <a:ext cx="3260400" cy="74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Introduction</a:t>
            </a:r>
            <a:endParaRPr sz="4000"/>
          </a:p>
        </p:txBody>
      </p:sp>
      <p:sp>
        <p:nvSpPr>
          <p:cNvPr id="325" name="Google Shape;325;p33"/>
          <p:cNvSpPr txBox="1">
            <a:spLocks noGrp="1"/>
          </p:cNvSpPr>
          <p:nvPr>
            <p:ph type="title" idx="2"/>
          </p:nvPr>
        </p:nvSpPr>
        <p:spPr>
          <a:xfrm>
            <a:off x="720000" y="539496"/>
            <a:ext cx="824400" cy="705000"/>
          </a:xfrm>
          <a:prstGeom prst="rect">
            <a:avLst/>
          </a:prstGeom>
          <a:solidFill>
            <a:srgbClr val="F1C23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26" name="Google Shape;326;p33"/>
          <p:cNvSpPr txBox="1"/>
          <p:nvPr/>
        </p:nvSpPr>
        <p:spPr>
          <a:xfrm>
            <a:off x="4804800" y="820850"/>
            <a:ext cx="1167000" cy="2736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GMAO | GEOS</a:t>
            </a:r>
            <a:endParaRPr sz="1600">
              <a:solidFill>
                <a:schemeClr val="dk1"/>
              </a:solidFill>
              <a:latin typeface="Hanken Grotesk"/>
              <a:ea typeface="Hanken Grotesk"/>
              <a:cs typeface="Hanken Grotesk"/>
              <a:sym typeface="Hanken Grotesk"/>
            </a:endParaRPr>
          </a:p>
        </p:txBody>
      </p:sp>
      <p:sp>
        <p:nvSpPr>
          <p:cNvPr id="327" name="Google Shape;327;p33"/>
          <p:cNvSpPr txBox="1"/>
          <p:nvPr/>
        </p:nvSpPr>
        <p:spPr>
          <a:xfrm>
            <a:off x="680375" y="4366400"/>
            <a:ext cx="6436500" cy="23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chemeClr val="dk1"/>
                </a:solidFill>
                <a:latin typeface="Hanken Grotesk"/>
                <a:ea typeface="Hanken Grotesk"/>
                <a:cs typeface="Hanken Grotesk"/>
                <a:sym typeface="Hanken Grotesk"/>
              </a:rPr>
              <a:t>Figure 1: GEOS-Exp 2km Severe Weather Modeling Capabilities Highlighted In 2024 HWT Spring Forecast Experiment</a:t>
            </a:r>
            <a:endParaRPr sz="900">
              <a:solidFill>
                <a:schemeClr val="dk1"/>
              </a:solidFill>
              <a:latin typeface="Hanken Grotesk"/>
              <a:ea typeface="Hanken Grotesk"/>
              <a:cs typeface="Hanken Grotesk"/>
              <a:sym typeface="Hanken Grotesk"/>
            </a:endParaRPr>
          </a:p>
        </p:txBody>
      </p:sp>
      <p:pic>
        <p:nvPicPr>
          <p:cNvPr id="328" name="Google Shape;328;p33" title="HWT_animation.mp4">
            <a:hlinkClick r:id="rId3"/>
          </p:cNvPr>
          <p:cNvPicPr preferRelativeResize="0"/>
          <p:nvPr/>
        </p:nvPicPr>
        <p:blipFill>
          <a:blip r:embed="rId4">
            <a:alphaModFix/>
          </a:blip>
          <a:stretch>
            <a:fillRect/>
          </a:stretch>
        </p:blipFill>
        <p:spPr>
          <a:xfrm>
            <a:off x="720000" y="1243575"/>
            <a:ext cx="5551690" cy="3122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8"/>
                                        </p:tgtEl>
                                        <p:attrNameLst>
                                          <p:attrName>style.visibility</p:attrName>
                                        </p:attrNameLst>
                                      </p:cBhvr>
                                      <p:to>
                                        <p:strVal val="visible"/>
                                      </p:to>
                                    </p:set>
                                    <p:animEffect transition="in" filter="fade">
                                      <p:cBhvr>
                                        <p:cTn id="7" dur="10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4"/>
          <p:cNvSpPr txBox="1">
            <a:spLocks noGrp="1"/>
          </p:cNvSpPr>
          <p:nvPr>
            <p:ph type="title"/>
          </p:nvPr>
        </p:nvSpPr>
        <p:spPr>
          <a:xfrm>
            <a:off x="1544400" y="547975"/>
            <a:ext cx="3202800" cy="74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Introduction</a:t>
            </a:r>
            <a:endParaRPr sz="4000"/>
          </a:p>
        </p:txBody>
      </p:sp>
      <p:sp>
        <p:nvSpPr>
          <p:cNvPr id="334" name="Google Shape;334;p34"/>
          <p:cNvSpPr txBox="1">
            <a:spLocks noGrp="1"/>
          </p:cNvSpPr>
          <p:nvPr>
            <p:ph type="title" idx="2"/>
          </p:nvPr>
        </p:nvSpPr>
        <p:spPr>
          <a:xfrm>
            <a:off x="720000" y="539496"/>
            <a:ext cx="824400" cy="705000"/>
          </a:xfrm>
          <a:prstGeom prst="rect">
            <a:avLst/>
          </a:prstGeom>
          <a:solidFill>
            <a:srgbClr val="F1C23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35" name="Google Shape;335;p34"/>
          <p:cNvSpPr txBox="1"/>
          <p:nvPr/>
        </p:nvSpPr>
        <p:spPr>
          <a:xfrm>
            <a:off x="860925" y="1416125"/>
            <a:ext cx="3584700" cy="273600"/>
          </a:xfrm>
          <a:prstGeom prst="rect">
            <a:avLst/>
          </a:prstGeom>
          <a:noFill/>
          <a:ln w="28575"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MPI Performance and Supercomputing Scalability</a:t>
            </a:r>
            <a:endParaRPr sz="1200">
              <a:solidFill>
                <a:schemeClr val="dk1"/>
              </a:solidFill>
              <a:latin typeface="Hanken Grotesk"/>
              <a:ea typeface="Hanken Grotesk"/>
              <a:cs typeface="Hanken Grotesk"/>
              <a:sym typeface="Hanken Grotesk"/>
            </a:endParaRPr>
          </a:p>
        </p:txBody>
      </p:sp>
      <p:sp>
        <p:nvSpPr>
          <p:cNvPr id="336" name="Google Shape;336;p34"/>
          <p:cNvSpPr txBox="1"/>
          <p:nvPr/>
        </p:nvSpPr>
        <p:spPr>
          <a:xfrm>
            <a:off x="641600" y="1852875"/>
            <a:ext cx="5690400" cy="2551800"/>
          </a:xfrm>
          <a:prstGeom prst="rect">
            <a:avLst/>
          </a:prstGeom>
          <a:noFill/>
          <a:ln>
            <a:noFill/>
          </a:ln>
        </p:spPr>
        <p:txBody>
          <a:bodyPr spcFirstLastPara="1" wrap="square" lIns="91425" tIns="91425" rIns="91425" bIns="91425" anchor="ctr" anchorCtr="0">
            <a:noAutofit/>
          </a:bodyPr>
          <a:lstStyle/>
          <a:p>
            <a:pPr marL="457200" lvl="0" indent="-301625" algn="l" rtl="0">
              <a:spcBef>
                <a:spcPts val="0"/>
              </a:spcBef>
              <a:spcAft>
                <a:spcPts val="0"/>
              </a:spcAft>
              <a:buClr>
                <a:schemeClr val="dk1"/>
              </a:buClr>
              <a:buSzPts val="1150"/>
              <a:buFont typeface="Hanken Grotesk"/>
              <a:buChar char="●"/>
            </a:pPr>
            <a:r>
              <a:rPr lang="en" sz="1150">
                <a:solidFill>
                  <a:schemeClr val="dk1"/>
                </a:solidFill>
                <a:latin typeface="Hanken Grotesk"/>
                <a:ea typeface="Hanken Grotesk"/>
                <a:cs typeface="Hanken Grotesk"/>
                <a:sym typeface="Hanken Grotesk"/>
              </a:rPr>
              <a:t>MPI (Message Passing Interface) is a standard way for different parts of a program to communicate with each other in a supercomputing environment.</a:t>
            </a:r>
            <a:endParaRPr sz="1150">
              <a:solidFill>
                <a:schemeClr val="dk1"/>
              </a:solidFill>
              <a:latin typeface="Hanken Grotesk"/>
              <a:ea typeface="Hanken Grotesk"/>
              <a:cs typeface="Hanken Grotesk"/>
              <a:sym typeface="Hanken Grotesk"/>
            </a:endParaRPr>
          </a:p>
          <a:p>
            <a:pPr marL="457200" lvl="0" indent="-301625" algn="l" rtl="0">
              <a:spcBef>
                <a:spcPts val="0"/>
              </a:spcBef>
              <a:spcAft>
                <a:spcPts val="0"/>
              </a:spcAft>
              <a:buClr>
                <a:schemeClr val="dk1"/>
              </a:buClr>
              <a:buSzPts val="1150"/>
              <a:buFont typeface="Hanken Grotesk"/>
              <a:buChar char="●"/>
            </a:pPr>
            <a:r>
              <a:rPr lang="en" sz="1150">
                <a:solidFill>
                  <a:schemeClr val="dk1"/>
                </a:solidFill>
                <a:latin typeface="Hanken Grotesk"/>
                <a:ea typeface="Hanken Grotesk"/>
                <a:cs typeface="Hanken Grotesk"/>
                <a:sym typeface="Hanken Grotesk"/>
              </a:rPr>
              <a:t>When running GEOS models, a significant drop in MPI performance is observed once the number of tasks per node exceeds 64 on AMD Milan architecture.</a:t>
            </a:r>
            <a:endParaRPr sz="1150">
              <a:solidFill>
                <a:schemeClr val="dk1"/>
              </a:solidFill>
              <a:latin typeface="Hanken Grotesk"/>
              <a:ea typeface="Hanken Grotesk"/>
              <a:cs typeface="Hanken Grotesk"/>
              <a:sym typeface="Hanken Grotesk"/>
            </a:endParaRPr>
          </a:p>
          <a:p>
            <a:pPr marL="457200" lvl="0" indent="-301625" algn="l" rtl="0">
              <a:spcBef>
                <a:spcPts val="0"/>
              </a:spcBef>
              <a:spcAft>
                <a:spcPts val="0"/>
              </a:spcAft>
              <a:buClr>
                <a:schemeClr val="dk1"/>
              </a:buClr>
              <a:buSzPts val="1150"/>
              <a:buFont typeface="Hanken Grotesk"/>
              <a:buChar char="●"/>
            </a:pPr>
            <a:r>
              <a:rPr lang="en" sz="1150">
                <a:solidFill>
                  <a:schemeClr val="dk1"/>
                </a:solidFill>
                <a:latin typeface="Hanken Grotesk"/>
                <a:ea typeface="Hanken Grotesk"/>
                <a:cs typeface="Hanken Grotesk"/>
                <a:sym typeface="Hanken Grotesk"/>
              </a:rPr>
              <a:t>This performance drop includes significant increases in both latency and elapsed time. OSU Micro-benchmarks were conducted across three different systems to compare MPI performance, specifically focusing on these metrics.</a:t>
            </a:r>
            <a:endParaRPr sz="1150">
              <a:solidFill>
                <a:schemeClr val="dk1"/>
              </a:solidFill>
              <a:latin typeface="Hanken Grotesk"/>
              <a:ea typeface="Hanken Grotesk"/>
              <a:cs typeface="Hanken Grotesk"/>
              <a:sym typeface="Hanken Grotesk"/>
            </a:endParaRPr>
          </a:p>
          <a:p>
            <a:pPr marL="457200" lvl="0" indent="-301625" algn="l" rtl="0">
              <a:spcBef>
                <a:spcPts val="0"/>
              </a:spcBef>
              <a:spcAft>
                <a:spcPts val="0"/>
              </a:spcAft>
              <a:buClr>
                <a:schemeClr val="dk1"/>
              </a:buClr>
              <a:buSzPts val="1150"/>
              <a:buFont typeface="Hanken Grotesk"/>
              <a:buChar char="●"/>
            </a:pPr>
            <a:r>
              <a:rPr lang="en" sz="1150">
                <a:solidFill>
                  <a:schemeClr val="dk1"/>
                </a:solidFill>
                <a:latin typeface="Hanken Grotesk"/>
                <a:ea typeface="Hanken Grotesk"/>
                <a:cs typeface="Hanken Grotesk"/>
                <a:sym typeface="Hanken Grotesk"/>
              </a:rPr>
              <a:t>Scalability within supercomputing is crucial as it allows systems to handle larger tasks and more data efficiently, ensuring faster and more accurate simulations and models.</a:t>
            </a:r>
            <a:endParaRPr sz="1150">
              <a:solidFill>
                <a:schemeClr val="dk1"/>
              </a:solidFill>
              <a:latin typeface="Hanken Grotesk"/>
              <a:ea typeface="Hanken Grotesk"/>
              <a:cs typeface="Hanken Grotesk"/>
              <a:sym typeface="Hanken Grotesk"/>
            </a:endParaRPr>
          </a:p>
          <a:p>
            <a:pPr marL="457200" lvl="0" indent="-301625" algn="l" rtl="0">
              <a:spcBef>
                <a:spcPts val="0"/>
              </a:spcBef>
              <a:spcAft>
                <a:spcPts val="0"/>
              </a:spcAft>
              <a:buClr>
                <a:schemeClr val="dk1"/>
              </a:buClr>
              <a:buSzPts val="1150"/>
              <a:buFont typeface="Hanken Grotesk"/>
              <a:buChar char="●"/>
            </a:pPr>
            <a:r>
              <a:rPr lang="en" sz="1150">
                <a:solidFill>
                  <a:schemeClr val="dk1"/>
                </a:solidFill>
                <a:latin typeface="Hanken Grotesk"/>
                <a:ea typeface="Hanken Grotesk"/>
                <a:cs typeface="Hanken Grotesk"/>
                <a:sym typeface="Hanken Grotesk"/>
              </a:rPr>
              <a:t>By evaluating MPI performance, areas for improvement in communication efficiency can be identified, enhancing </a:t>
            </a:r>
            <a:r>
              <a:rPr lang="en" sz="1150" b="1">
                <a:solidFill>
                  <a:srgbClr val="BF9000"/>
                </a:solidFill>
                <a:latin typeface="Hanken Grotesk"/>
                <a:ea typeface="Hanken Grotesk"/>
                <a:cs typeface="Hanken Grotesk"/>
                <a:sym typeface="Hanken Grotesk"/>
              </a:rPr>
              <a:t>scalability</a:t>
            </a:r>
            <a:r>
              <a:rPr lang="en" sz="1150">
                <a:solidFill>
                  <a:schemeClr val="dk1"/>
                </a:solidFill>
                <a:latin typeface="Hanken Grotesk"/>
                <a:ea typeface="Hanken Grotesk"/>
                <a:cs typeface="Hanken Grotesk"/>
                <a:sym typeface="Hanken Grotesk"/>
              </a:rPr>
              <a:t>, optimizing </a:t>
            </a:r>
            <a:r>
              <a:rPr lang="en" sz="1150" b="1">
                <a:solidFill>
                  <a:srgbClr val="BF9000"/>
                </a:solidFill>
                <a:latin typeface="Hanken Grotesk"/>
                <a:ea typeface="Hanken Grotesk"/>
                <a:cs typeface="Hanken Grotesk"/>
                <a:sym typeface="Hanken Grotesk"/>
              </a:rPr>
              <a:t>resource utilization</a:t>
            </a:r>
            <a:r>
              <a:rPr lang="en" sz="1150">
                <a:solidFill>
                  <a:schemeClr val="dk1"/>
                </a:solidFill>
                <a:latin typeface="Hanken Grotesk"/>
                <a:ea typeface="Hanken Grotesk"/>
                <a:cs typeface="Hanken Grotesk"/>
                <a:sym typeface="Hanken Grotesk"/>
              </a:rPr>
              <a:t>, and improving overall </a:t>
            </a:r>
            <a:r>
              <a:rPr lang="en" sz="1150" b="1">
                <a:solidFill>
                  <a:srgbClr val="BF9000"/>
                </a:solidFill>
                <a:latin typeface="Hanken Grotesk"/>
                <a:ea typeface="Hanken Grotesk"/>
                <a:cs typeface="Hanken Grotesk"/>
                <a:sym typeface="Hanken Grotesk"/>
              </a:rPr>
              <a:t>system performance</a:t>
            </a:r>
            <a:r>
              <a:rPr lang="en" sz="1150">
                <a:solidFill>
                  <a:schemeClr val="dk1"/>
                </a:solidFill>
                <a:latin typeface="Hanken Grotesk"/>
                <a:ea typeface="Hanken Grotesk"/>
                <a:cs typeface="Hanken Grotesk"/>
                <a:sym typeface="Hanken Grotesk"/>
              </a:rPr>
              <a:t>.</a:t>
            </a:r>
            <a:endParaRPr sz="1150">
              <a:solidFill>
                <a:schemeClr val="dk1"/>
              </a:solidFill>
              <a:latin typeface="Hanken Grotesk"/>
              <a:ea typeface="Hanken Grotesk"/>
              <a:cs typeface="Hanken Grotesk"/>
              <a:sym typeface="Hanken Grotes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5"/>
          <p:cNvSpPr txBox="1">
            <a:spLocks noGrp="1"/>
          </p:cNvSpPr>
          <p:nvPr>
            <p:ph type="title"/>
          </p:nvPr>
        </p:nvSpPr>
        <p:spPr>
          <a:xfrm>
            <a:off x="1060950" y="262625"/>
            <a:ext cx="6876600" cy="67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Systems and Architecture</a:t>
            </a:r>
            <a:endParaRPr sz="4000"/>
          </a:p>
        </p:txBody>
      </p:sp>
      <p:sp>
        <p:nvSpPr>
          <p:cNvPr id="342" name="Google Shape;342;p35"/>
          <p:cNvSpPr txBox="1">
            <a:spLocks noGrp="1"/>
          </p:cNvSpPr>
          <p:nvPr>
            <p:ph type="title" idx="4294967295"/>
          </p:nvPr>
        </p:nvSpPr>
        <p:spPr>
          <a:xfrm>
            <a:off x="236550" y="237744"/>
            <a:ext cx="824400" cy="7050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lt1"/>
                </a:solidFill>
              </a:rPr>
              <a:t>02</a:t>
            </a:r>
            <a:endParaRPr sz="3300">
              <a:solidFill>
                <a:schemeClr val="lt1"/>
              </a:solidFill>
            </a:endParaRPr>
          </a:p>
        </p:txBody>
      </p:sp>
      <p:sp>
        <p:nvSpPr>
          <p:cNvPr id="343" name="Google Shape;343;p35"/>
          <p:cNvSpPr txBox="1"/>
          <p:nvPr/>
        </p:nvSpPr>
        <p:spPr>
          <a:xfrm>
            <a:off x="511400" y="1123125"/>
            <a:ext cx="3265200" cy="2736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NASA Center for Climate Simulation (NCCS)</a:t>
            </a:r>
            <a:endParaRPr sz="1600">
              <a:solidFill>
                <a:schemeClr val="dk1"/>
              </a:solidFill>
              <a:latin typeface="Hanken Grotesk"/>
              <a:ea typeface="Hanken Grotesk"/>
              <a:cs typeface="Hanken Grotesk"/>
              <a:sym typeface="Hanken Grotesk"/>
            </a:endParaRPr>
          </a:p>
        </p:txBody>
      </p:sp>
      <p:sp>
        <p:nvSpPr>
          <p:cNvPr id="344" name="Google Shape;344;p35"/>
          <p:cNvSpPr txBox="1"/>
          <p:nvPr/>
        </p:nvSpPr>
        <p:spPr>
          <a:xfrm>
            <a:off x="403850" y="1472475"/>
            <a:ext cx="3860700" cy="101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The NASA Center for Climate Simulation (NCCS) provides global HPC resources to scientists and researchers.These resources include the Discover supercomputer, a crucial component of NCCS. Discover features several hardware architectures, most notably AMD Milan nodes, which deliver nearly </a:t>
            </a:r>
            <a:r>
              <a:rPr lang="en" sz="1000" b="1">
                <a:solidFill>
                  <a:srgbClr val="6AA84F"/>
                </a:solidFill>
                <a:latin typeface="Hanken Grotesk"/>
                <a:ea typeface="Hanken Grotesk"/>
                <a:cs typeface="Hanken Grotesk"/>
                <a:sym typeface="Hanken Grotesk"/>
              </a:rPr>
              <a:t>8.1 petaflops</a:t>
            </a:r>
            <a:r>
              <a:rPr lang="en" sz="1000">
                <a:solidFill>
                  <a:schemeClr val="dk1"/>
                </a:solidFill>
                <a:latin typeface="Hanken Grotesk"/>
                <a:ea typeface="Hanken Grotesk"/>
                <a:cs typeface="Hanken Grotesk"/>
                <a:sym typeface="Hanken Grotesk"/>
              </a:rPr>
              <a:t> of computational power.</a:t>
            </a:r>
            <a:endParaRPr sz="1000">
              <a:solidFill>
                <a:schemeClr val="dk1"/>
              </a:solidFill>
              <a:latin typeface="Hanken Grotesk"/>
              <a:ea typeface="Hanken Grotesk"/>
              <a:cs typeface="Hanken Grotesk"/>
              <a:sym typeface="Hanken Grotesk"/>
            </a:endParaRPr>
          </a:p>
        </p:txBody>
      </p:sp>
      <p:pic>
        <p:nvPicPr>
          <p:cNvPr id="345" name="Google Shape;345;p35"/>
          <p:cNvPicPr preferRelativeResize="0"/>
          <p:nvPr/>
        </p:nvPicPr>
        <p:blipFill rotWithShape="1">
          <a:blip r:embed="rId3">
            <a:alphaModFix/>
          </a:blip>
          <a:srcRect l="3881" t="7596" r="4130" b="5484"/>
          <a:stretch/>
        </p:blipFill>
        <p:spPr>
          <a:xfrm>
            <a:off x="511400" y="2571750"/>
            <a:ext cx="4335473" cy="1714199"/>
          </a:xfrm>
          <a:prstGeom prst="rect">
            <a:avLst/>
          </a:prstGeom>
          <a:noFill/>
          <a:ln>
            <a:noFill/>
          </a:ln>
        </p:spPr>
      </p:pic>
      <p:sp>
        <p:nvSpPr>
          <p:cNvPr id="346" name="Google Shape;346;p35"/>
          <p:cNvSpPr txBox="1"/>
          <p:nvPr/>
        </p:nvSpPr>
        <p:spPr>
          <a:xfrm>
            <a:off x="5047500" y="1123113"/>
            <a:ext cx="2845500" cy="273600"/>
          </a:xfrm>
          <a:prstGeom prst="rect">
            <a:avLst/>
          </a:prstGeom>
          <a:solidFill>
            <a:schemeClr val="lt1"/>
          </a:solid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NASA Advanced Supercomputing (NAS)</a:t>
            </a:r>
            <a:endParaRPr sz="1600">
              <a:solidFill>
                <a:schemeClr val="dk1"/>
              </a:solidFill>
              <a:latin typeface="Hanken Grotesk"/>
              <a:ea typeface="Hanken Grotesk"/>
              <a:cs typeface="Hanken Grotesk"/>
              <a:sym typeface="Hanken Grotesk"/>
            </a:endParaRPr>
          </a:p>
        </p:txBody>
      </p:sp>
      <p:sp>
        <p:nvSpPr>
          <p:cNvPr id="347" name="Google Shape;347;p35"/>
          <p:cNvSpPr txBox="1"/>
          <p:nvPr/>
        </p:nvSpPr>
        <p:spPr>
          <a:xfrm>
            <a:off x="4984650" y="1416525"/>
            <a:ext cx="3753300" cy="110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chemeClr val="dk1"/>
                </a:solidFill>
                <a:latin typeface="Hanken Grotesk"/>
                <a:ea typeface="Hanken Grotesk"/>
                <a:cs typeface="Hanken Grotesk"/>
                <a:sym typeface="Hanken Grotesk"/>
              </a:rPr>
              <a:t>Sponsored by the High-End Computing Capability project, the NASA Advanced Supercomputing (NAS) facility at NASA’s Ames Research Center features three supercomputers: Pleiades, Electra, and Aitken. Aitken, NASA's most powerful supercomputer (</a:t>
            </a:r>
            <a:r>
              <a:rPr lang="en" sz="1000" b="1">
                <a:solidFill>
                  <a:srgbClr val="6AA84F"/>
                </a:solidFill>
                <a:latin typeface="Hanken Grotesk"/>
                <a:ea typeface="Hanken Grotesk"/>
                <a:cs typeface="Hanken Grotesk"/>
                <a:sym typeface="Hanken Grotesk"/>
              </a:rPr>
              <a:t>10.76 petaflops</a:t>
            </a:r>
            <a:r>
              <a:rPr lang="en" sz="1000">
                <a:solidFill>
                  <a:schemeClr val="dk1"/>
                </a:solidFill>
                <a:latin typeface="Hanken Grotesk"/>
                <a:ea typeface="Hanken Grotesk"/>
                <a:cs typeface="Hanken Grotesk"/>
                <a:sym typeface="Hanken Grotesk"/>
              </a:rPr>
              <a:t>), is housed in the Modular Supercomputing Facility at Ames.</a:t>
            </a:r>
            <a:endParaRPr sz="1100">
              <a:solidFill>
                <a:schemeClr val="dk1"/>
              </a:solidFill>
              <a:latin typeface="Hanken Grotesk"/>
              <a:ea typeface="Hanken Grotesk"/>
              <a:cs typeface="Hanken Grotesk"/>
              <a:sym typeface="Hanken Grotesk"/>
            </a:endParaRPr>
          </a:p>
        </p:txBody>
      </p:sp>
      <p:pic>
        <p:nvPicPr>
          <p:cNvPr id="348" name="Google Shape;348;p35"/>
          <p:cNvPicPr preferRelativeResize="0"/>
          <p:nvPr/>
        </p:nvPicPr>
        <p:blipFill rotWithShape="1">
          <a:blip r:embed="rId4">
            <a:alphaModFix/>
          </a:blip>
          <a:srcRect t="11755" b="3735"/>
          <a:stretch/>
        </p:blipFill>
        <p:spPr>
          <a:xfrm>
            <a:off x="5047500" y="2571750"/>
            <a:ext cx="3602796" cy="1714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36"/>
          <p:cNvSpPr txBox="1">
            <a:spLocks noGrp="1"/>
          </p:cNvSpPr>
          <p:nvPr>
            <p:ph type="title"/>
          </p:nvPr>
        </p:nvSpPr>
        <p:spPr>
          <a:xfrm>
            <a:off x="1544400" y="547950"/>
            <a:ext cx="6876600" cy="67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Systems and Architecture</a:t>
            </a:r>
            <a:endParaRPr sz="4000"/>
          </a:p>
        </p:txBody>
      </p:sp>
      <p:sp>
        <p:nvSpPr>
          <p:cNvPr id="354" name="Google Shape;354;p36"/>
          <p:cNvSpPr txBox="1">
            <a:spLocks noGrp="1"/>
          </p:cNvSpPr>
          <p:nvPr>
            <p:ph type="title" idx="2"/>
          </p:nvPr>
        </p:nvSpPr>
        <p:spPr>
          <a:xfrm>
            <a:off x="720000" y="533100"/>
            <a:ext cx="824400" cy="7050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5" name="Google Shape;355;p36"/>
          <p:cNvSpPr txBox="1"/>
          <p:nvPr/>
        </p:nvSpPr>
        <p:spPr>
          <a:xfrm>
            <a:off x="899100" y="1441500"/>
            <a:ext cx="3681300" cy="2736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Microsoft Azure and Amazon Web Services (AWS)</a:t>
            </a:r>
            <a:endParaRPr sz="1600">
              <a:solidFill>
                <a:schemeClr val="dk1"/>
              </a:solidFill>
              <a:latin typeface="Hanken Grotesk"/>
              <a:ea typeface="Hanken Grotesk"/>
              <a:cs typeface="Hanken Grotesk"/>
              <a:sym typeface="Hanken Grotesk"/>
            </a:endParaRPr>
          </a:p>
        </p:txBody>
      </p:sp>
      <p:sp>
        <p:nvSpPr>
          <p:cNvPr id="356" name="Google Shape;356;p36"/>
          <p:cNvSpPr txBox="1"/>
          <p:nvPr/>
        </p:nvSpPr>
        <p:spPr>
          <a:xfrm>
            <a:off x="812725" y="1809425"/>
            <a:ext cx="5431800" cy="8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Hanken Grotesk"/>
                <a:ea typeface="Hanken Grotesk"/>
                <a:cs typeface="Hanken Grotesk"/>
                <a:sym typeface="Hanken Grotesk"/>
              </a:rPr>
              <a:t>Science Managed Cloud Environment (SMCE) integrates Microsoft Azure and Amazon Web Services (AWS) to offer scalable cloud computing to users. Both HPC clusters and cloud computing provide access to powerful hardware on demand, but they differ in how users access and manage these resources.</a:t>
            </a:r>
            <a:endParaRPr sz="1100" dirty="0">
              <a:solidFill>
                <a:schemeClr val="dk1"/>
              </a:solidFill>
              <a:latin typeface="Hanken Grotesk"/>
              <a:ea typeface="Hanken Grotesk"/>
              <a:cs typeface="Hanken Grotesk"/>
              <a:sym typeface="Hanken Grotesk"/>
            </a:endParaRPr>
          </a:p>
        </p:txBody>
      </p:sp>
      <p:pic>
        <p:nvPicPr>
          <p:cNvPr id="357" name="Google Shape;357;p36"/>
          <p:cNvPicPr preferRelativeResize="0"/>
          <p:nvPr/>
        </p:nvPicPr>
        <p:blipFill>
          <a:blip r:embed="rId3">
            <a:alphaModFix/>
          </a:blip>
          <a:stretch>
            <a:fillRect/>
          </a:stretch>
        </p:blipFill>
        <p:spPr>
          <a:xfrm>
            <a:off x="3720863" y="2835300"/>
            <a:ext cx="2523675" cy="1533450"/>
          </a:xfrm>
          <a:prstGeom prst="rect">
            <a:avLst/>
          </a:prstGeom>
          <a:noFill/>
          <a:ln>
            <a:noFill/>
          </a:ln>
        </p:spPr>
      </p:pic>
      <p:pic>
        <p:nvPicPr>
          <p:cNvPr id="358" name="Google Shape;358;p36"/>
          <p:cNvPicPr preferRelativeResize="0"/>
          <p:nvPr/>
        </p:nvPicPr>
        <p:blipFill>
          <a:blip r:embed="rId4">
            <a:alphaModFix/>
          </a:blip>
          <a:stretch>
            <a:fillRect/>
          </a:stretch>
        </p:blipFill>
        <p:spPr>
          <a:xfrm>
            <a:off x="864125" y="2724150"/>
            <a:ext cx="2802194" cy="1755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7"/>
          <p:cNvSpPr txBox="1">
            <a:spLocks noGrp="1"/>
          </p:cNvSpPr>
          <p:nvPr>
            <p:ph type="title"/>
          </p:nvPr>
        </p:nvSpPr>
        <p:spPr>
          <a:xfrm>
            <a:off x="1544400" y="547950"/>
            <a:ext cx="6876600" cy="675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000"/>
              <a:t>Systems and Architecture</a:t>
            </a:r>
            <a:endParaRPr sz="4000"/>
          </a:p>
        </p:txBody>
      </p:sp>
      <p:sp>
        <p:nvSpPr>
          <p:cNvPr id="364" name="Google Shape;364;p37"/>
          <p:cNvSpPr txBox="1">
            <a:spLocks noGrp="1"/>
          </p:cNvSpPr>
          <p:nvPr>
            <p:ph type="title" idx="2"/>
          </p:nvPr>
        </p:nvSpPr>
        <p:spPr>
          <a:xfrm>
            <a:off x="720000" y="533100"/>
            <a:ext cx="824400" cy="705000"/>
          </a:xfrm>
          <a:prstGeom prst="rect">
            <a:avLst/>
          </a:prstGeom>
          <a:solidFill>
            <a:srgbClr val="6AA84F"/>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65" name="Google Shape;365;p37"/>
          <p:cNvSpPr txBox="1"/>
          <p:nvPr/>
        </p:nvSpPr>
        <p:spPr>
          <a:xfrm>
            <a:off x="882850" y="1427925"/>
            <a:ext cx="2215500" cy="2736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solidFill>
                  <a:schemeClr val="dk1"/>
                </a:solidFill>
                <a:latin typeface="Hanken Grotesk"/>
                <a:ea typeface="Hanken Grotesk"/>
                <a:cs typeface="Hanken Grotesk"/>
                <a:sym typeface="Hanken Grotesk"/>
              </a:rPr>
              <a:t>System Evaluation Overview</a:t>
            </a:r>
            <a:endParaRPr sz="1600">
              <a:solidFill>
                <a:schemeClr val="dk1"/>
              </a:solidFill>
              <a:latin typeface="Hanken Grotesk"/>
              <a:ea typeface="Hanken Grotesk"/>
              <a:cs typeface="Hanken Grotesk"/>
              <a:sym typeface="Hanken Grotesk"/>
            </a:endParaRPr>
          </a:p>
        </p:txBody>
      </p:sp>
      <p:sp>
        <p:nvSpPr>
          <p:cNvPr id="366" name="Google Shape;366;p37"/>
          <p:cNvSpPr txBox="1"/>
          <p:nvPr/>
        </p:nvSpPr>
        <p:spPr>
          <a:xfrm>
            <a:off x="657450" y="1795850"/>
            <a:ext cx="5714100" cy="27912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Font typeface="Hanken Grotesk"/>
              <a:buChar char="●"/>
            </a:pPr>
            <a:r>
              <a:rPr lang="en" sz="1300">
                <a:solidFill>
                  <a:schemeClr val="dk1"/>
                </a:solidFill>
                <a:latin typeface="Hanken Grotesk"/>
                <a:ea typeface="Hanken Grotesk"/>
                <a:cs typeface="Hanken Grotesk"/>
                <a:sym typeface="Hanken Grotesk"/>
              </a:rPr>
              <a:t>A comparative analysis was performed to provide insights into the optimal use of these diverse computing environments for supercomputing tasks, particularly with GEOS climate code.</a:t>
            </a:r>
            <a:endParaRPr sz="1300">
              <a:solidFill>
                <a:schemeClr val="dk1"/>
              </a:solidFill>
              <a:latin typeface="Hanken Grotesk"/>
              <a:ea typeface="Hanken Grotesk"/>
              <a:cs typeface="Hanken Grotesk"/>
              <a:sym typeface="Hanken Grotesk"/>
            </a:endParaRPr>
          </a:p>
          <a:p>
            <a:pPr marL="457200" lvl="0" indent="-311150" algn="l" rtl="0">
              <a:spcBef>
                <a:spcPts val="0"/>
              </a:spcBef>
              <a:spcAft>
                <a:spcPts val="0"/>
              </a:spcAft>
              <a:buClr>
                <a:schemeClr val="dk1"/>
              </a:buClr>
              <a:buSzPts val="1300"/>
              <a:buFont typeface="Hanken Grotesk"/>
              <a:buChar char="●"/>
            </a:pPr>
            <a:r>
              <a:rPr lang="en" sz="1300">
                <a:solidFill>
                  <a:schemeClr val="dk1"/>
                </a:solidFill>
                <a:latin typeface="Hanken Grotesk"/>
                <a:ea typeface="Hanken Grotesk"/>
                <a:cs typeface="Hanken Grotesk"/>
                <a:sym typeface="Hanken Grotesk"/>
              </a:rPr>
              <a:t>OSU micro-benchmarks were conducted on Discover, AWS, and Aitken using AMD Milan architecture to compare the </a:t>
            </a:r>
            <a:endParaRPr sz="13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r>
              <a:rPr lang="en" sz="1300">
                <a:solidFill>
                  <a:schemeClr val="dk1"/>
                </a:solidFill>
                <a:latin typeface="Hanken Grotesk"/>
                <a:ea typeface="Hanken Grotesk"/>
                <a:cs typeface="Hanken Grotesk"/>
                <a:sym typeface="Hanken Grotesk"/>
              </a:rPr>
              <a:t>performance and scalability of all three systems.</a:t>
            </a:r>
            <a:endParaRPr sz="1300">
              <a:solidFill>
                <a:schemeClr val="dk1"/>
              </a:solidFill>
              <a:latin typeface="Hanken Grotesk"/>
              <a:ea typeface="Hanken Grotesk"/>
              <a:cs typeface="Hanken Grotesk"/>
              <a:sym typeface="Hanken Grotesk"/>
            </a:endParaRPr>
          </a:p>
          <a:p>
            <a:pPr marL="457200" lvl="0" indent="-311150" algn="l" rtl="0">
              <a:spcBef>
                <a:spcPts val="0"/>
              </a:spcBef>
              <a:spcAft>
                <a:spcPts val="0"/>
              </a:spcAft>
              <a:buClr>
                <a:schemeClr val="dk1"/>
              </a:buClr>
              <a:buSzPts val="1300"/>
              <a:buFont typeface="Hanken Grotesk"/>
              <a:buChar char="●"/>
            </a:pPr>
            <a:r>
              <a:rPr lang="en" sz="1300">
                <a:solidFill>
                  <a:schemeClr val="dk1"/>
                </a:solidFill>
                <a:latin typeface="Hanken Grotesk"/>
                <a:ea typeface="Hanken Grotesk"/>
                <a:cs typeface="Hanken Grotesk"/>
                <a:sym typeface="Hanken Grotesk"/>
              </a:rPr>
              <a:t>The comparison included examining the operating systems (OS) used in these environments: NCCS cloud systems Azure and AWS run on </a:t>
            </a:r>
            <a:r>
              <a:rPr lang="en" sz="1300" b="1">
                <a:solidFill>
                  <a:srgbClr val="6AA84F"/>
                </a:solidFill>
                <a:latin typeface="Hanken Grotesk"/>
                <a:ea typeface="Hanken Grotesk"/>
                <a:cs typeface="Hanken Grotesk"/>
                <a:sym typeface="Hanken Grotesk"/>
              </a:rPr>
              <a:t>Ubuntu</a:t>
            </a:r>
            <a:r>
              <a:rPr lang="en" sz="1300">
                <a:solidFill>
                  <a:schemeClr val="dk1"/>
                </a:solidFill>
                <a:latin typeface="Hanken Grotesk"/>
                <a:ea typeface="Hanken Grotesk"/>
                <a:cs typeface="Hanken Grotesk"/>
                <a:sym typeface="Hanken Grotesk"/>
              </a:rPr>
              <a:t>, NAS Aitken operates on </a:t>
            </a:r>
            <a:r>
              <a:rPr lang="en" sz="1300" b="1">
                <a:solidFill>
                  <a:srgbClr val="6AA84F"/>
                </a:solidFill>
                <a:latin typeface="Hanken Grotesk"/>
                <a:ea typeface="Hanken Grotesk"/>
                <a:cs typeface="Hanken Grotesk"/>
                <a:sym typeface="Hanken Grotesk"/>
              </a:rPr>
              <a:t>Red Hat</a:t>
            </a:r>
            <a:r>
              <a:rPr lang="en" sz="1300">
                <a:solidFill>
                  <a:schemeClr val="dk1"/>
                </a:solidFill>
                <a:latin typeface="Hanken Grotesk"/>
                <a:ea typeface="Hanken Grotesk"/>
                <a:cs typeface="Hanken Grotesk"/>
                <a:sym typeface="Hanken Grotesk"/>
              </a:rPr>
              <a:t> </a:t>
            </a:r>
            <a:r>
              <a:rPr lang="en" sz="1300" b="1">
                <a:solidFill>
                  <a:srgbClr val="6AA84F"/>
                </a:solidFill>
                <a:latin typeface="Hanken Grotesk"/>
                <a:ea typeface="Hanken Grotesk"/>
                <a:cs typeface="Hanken Grotesk"/>
                <a:sym typeface="Hanken Grotesk"/>
              </a:rPr>
              <a:t>Enterprise Linux (RHEL)</a:t>
            </a:r>
            <a:r>
              <a:rPr lang="en" sz="1300">
                <a:solidFill>
                  <a:schemeClr val="dk1"/>
                </a:solidFill>
                <a:latin typeface="Hanken Grotesk"/>
                <a:ea typeface="Hanken Grotesk"/>
                <a:cs typeface="Hanken Grotesk"/>
                <a:sym typeface="Hanken Grotesk"/>
              </a:rPr>
              <a:t>, and NCCS Discover uses </a:t>
            </a:r>
            <a:r>
              <a:rPr lang="en" sz="1300" b="1">
                <a:solidFill>
                  <a:srgbClr val="6AA84F"/>
                </a:solidFill>
                <a:latin typeface="Hanken Grotesk"/>
                <a:ea typeface="Hanken Grotesk"/>
                <a:cs typeface="Hanken Grotesk"/>
                <a:sym typeface="Hanken Grotesk"/>
              </a:rPr>
              <a:t>SUSE Linux Enterprise Server (SLES)</a:t>
            </a:r>
            <a:r>
              <a:rPr lang="en" sz="1300">
                <a:solidFill>
                  <a:schemeClr val="dk1"/>
                </a:solidFill>
                <a:latin typeface="Hanken Grotesk"/>
                <a:ea typeface="Hanken Grotesk"/>
                <a:cs typeface="Hanken Grotesk"/>
                <a:sym typeface="Hanken Grotesk"/>
              </a:rPr>
              <a:t>.</a:t>
            </a:r>
            <a:endParaRPr sz="1300">
              <a:solidFill>
                <a:schemeClr val="dk1"/>
              </a:solidFill>
              <a:latin typeface="Hanken Grotesk"/>
              <a:ea typeface="Hanken Grotesk"/>
              <a:cs typeface="Hanken Grotesk"/>
              <a:sym typeface="Hanken Grotesk"/>
            </a:endParaRPr>
          </a:p>
          <a:p>
            <a:pPr marL="457200" lvl="0" indent="-311150" algn="l" rtl="0">
              <a:spcBef>
                <a:spcPts val="0"/>
              </a:spcBef>
              <a:spcAft>
                <a:spcPts val="0"/>
              </a:spcAft>
              <a:buClr>
                <a:schemeClr val="dk1"/>
              </a:buClr>
              <a:buSzPts val="1300"/>
              <a:buFont typeface="Hanken Grotesk"/>
              <a:buChar char="●"/>
            </a:pPr>
            <a:r>
              <a:rPr lang="en" sz="1300">
                <a:solidFill>
                  <a:schemeClr val="dk1"/>
                </a:solidFill>
                <a:latin typeface="Hanken Grotesk"/>
                <a:ea typeface="Hanken Grotesk"/>
                <a:cs typeface="Hanken Grotesk"/>
                <a:sym typeface="Hanken Grotesk"/>
              </a:rPr>
              <a:t>This analysis aimed to identify any performance variances due to the underlying operating systems.</a:t>
            </a:r>
            <a:endParaRPr sz="1300">
              <a:solidFill>
                <a:schemeClr val="dk1"/>
              </a:solidFill>
              <a:latin typeface="Hanken Grotesk"/>
              <a:ea typeface="Hanken Grotesk"/>
              <a:cs typeface="Hanken Grotesk"/>
              <a:sym typeface="Hanken Grotesk"/>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8"/>
          <p:cNvSpPr txBox="1">
            <a:spLocks noGrp="1"/>
          </p:cNvSpPr>
          <p:nvPr>
            <p:ph type="title"/>
          </p:nvPr>
        </p:nvSpPr>
        <p:spPr>
          <a:xfrm>
            <a:off x="1544400" y="540775"/>
            <a:ext cx="5067600" cy="74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a:t>Benchmarking</a:t>
            </a:r>
            <a:endParaRPr sz="4000"/>
          </a:p>
        </p:txBody>
      </p:sp>
      <p:sp>
        <p:nvSpPr>
          <p:cNvPr id="372" name="Google Shape;372;p38"/>
          <p:cNvSpPr txBox="1">
            <a:spLocks noGrp="1"/>
          </p:cNvSpPr>
          <p:nvPr>
            <p:ph type="title" idx="2"/>
          </p:nvPr>
        </p:nvSpPr>
        <p:spPr>
          <a:xfrm>
            <a:off x="720000" y="540775"/>
            <a:ext cx="824400" cy="705000"/>
          </a:xfrm>
          <a:prstGeom prst="rect">
            <a:avLst/>
          </a:prstGeom>
          <a:solidFill>
            <a:srgbClr val="FF0000"/>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73" name="Google Shape;373;p38"/>
          <p:cNvSpPr txBox="1"/>
          <p:nvPr/>
        </p:nvSpPr>
        <p:spPr>
          <a:xfrm>
            <a:off x="859074" y="1396225"/>
            <a:ext cx="1828707" cy="273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a:solidFill>
                  <a:schemeClr val="bg1">
                    <a:lumMod val="10000"/>
                  </a:schemeClr>
                </a:solidFill>
                <a:latin typeface="Hanken Grotesk"/>
                <a:ea typeface="Hanken Grotesk"/>
                <a:cs typeface="Hanken Grotesk"/>
                <a:sym typeface="Hanken Grotesk"/>
              </a:rPr>
              <a:t>OSU Micro-benchmarks</a:t>
            </a:r>
            <a:endParaRPr sz="1600" dirty="0">
              <a:solidFill>
                <a:schemeClr val="bg1">
                  <a:lumMod val="10000"/>
                </a:schemeClr>
              </a:solidFill>
              <a:latin typeface="Hanken Grotesk"/>
              <a:ea typeface="Hanken Grotesk"/>
              <a:cs typeface="Hanken Grotesk"/>
              <a:sym typeface="Hanken Grotesk"/>
            </a:endParaRPr>
          </a:p>
        </p:txBody>
      </p:sp>
      <p:sp>
        <p:nvSpPr>
          <p:cNvPr id="374" name="Google Shape;374;p38"/>
          <p:cNvSpPr txBox="1"/>
          <p:nvPr/>
        </p:nvSpPr>
        <p:spPr>
          <a:xfrm>
            <a:off x="641600" y="1785175"/>
            <a:ext cx="5825100" cy="28266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The OSU (Ohio State University) Micro-benchmarks are a suite of tests </a:t>
            </a:r>
            <a:endParaRPr sz="12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r>
              <a:rPr lang="en" sz="1200">
                <a:solidFill>
                  <a:schemeClr val="dk1"/>
                </a:solidFill>
                <a:latin typeface="Hanken Grotesk"/>
                <a:ea typeface="Hanken Grotesk"/>
                <a:cs typeface="Hanken Grotesk"/>
                <a:sym typeface="Hanken Grotesk"/>
              </a:rPr>
              <a:t>used to evaluate the performance of MPI. These benchmarks measure latency, bandwidth, multiple-bandwidth, and message rates.</a:t>
            </a:r>
            <a:endParaRPr sz="1200">
              <a:solidFill>
                <a:schemeClr val="dk1"/>
              </a:solidFill>
              <a:latin typeface="Hanken Grotesk"/>
              <a:ea typeface="Hanken Grotesk"/>
              <a:cs typeface="Hanken Grotesk"/>
              <a:sym typeface="Hanken Grotesk"/>
            </a:endParaRPr>
          </a:p>
          <a:p>
            <a:pPr marL="457200" lvl="0" indent="-304800" algn="l" rtl="0">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They are essential tools for identifying performance bottlenecks and </a:t>
            </a:r>
            <a:endParaRPr sz="12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r>
              <a:rPr lang="en" sz="1200">
                <a:solidFill>
                  <a:schemeClr val="dk1"/>
                </a:solidFill>
                <a:latin typeface="Hanken Grotesk"/>
                <a:ea typeface="Hanken Grotesk"/>
                <a:cs typeface="Hanken Grotesk"/>
                <a:sym typeface="Hanken Grotesk"/>
              </a:rPr>
              <a:t>comparing different systems, interconnects, and MPI implementations.</a:t>
            </a:r>
            <a:endParaRPr sz="1200">
              <a:solidFill>
                <a:schemeClr val="dk1"/>
              </a:solidFill>
              <a:latin typeface="Hanken Grotesk"/>
              <a:ea typeface="Hanken Grotesk"/>
              <a:cs typeface="Hanken Grotesk"/>
              <a:sym typeface="Hanken Grotesk"/>
            </a:endParaRPr>
          </a:p>
          <a:p>
            <a:pPr marL="457200" lvl="0" indent="-304800" algn="l" rtl="0">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In our study, we used benchmarks </a:t>
            </a:r>
            <a:r>
              <a:rPr lang="en" sz="1100" b="1">
                <a:solidFill>
                  <a:schemeClr val="dk1"/>
                </a:solidFill>
                <a:latin typeface="Fira Code"/>
                <a:ea typeface="Fira Code"/>
                <a:cs typeface="Fira Code"/>
                <a:sym typeface="Fira Code"/>
              </a:rPr>
              <a:t>osu_allgather</a:t>
            </a:r>
            <a:r>
              <a:rPr lang="en" sz="1100">
                <a:solidFill>
                  <a:schemeClr val="dk1"/>
                </a:solidFill>
                <a:latin typeface="Hanken Grotesk"/>
                <a:ea typeface="Hanken Grotesk"/>
                <a:cs typeface="Hanken Grotesk"/>
                <a:sym typeface="Hanken Grotesk"/>
              </a:rPr>
              <a:t>, </a:t>
            </a:r>
            <a:r>
              <a:rPr lang="en" sz="1100" b="1">
                <a:solidFill>
                  <a:schemeClr val="dk1"/>
                </a:solidFill>
                <a:latin typeface="Fira Code"/>
                <a:ea typeface="Fira Code"/>
                <a:cs typeface="Fira Code"/>
                <a:sym typeface="Fira Code"/>
              </a:rPr>
              <a:t>osu_allgatherv</a:t>
            </a:r>
            <a:r>
              <a:rPr lang="en" sz="1100">
                <a:solidFill>
                  <a:schemeClr val="dk1"/>
                </a:solidFill>
                <a:latin typeface="Hanken Grotesk"/>
                <a:ea typeface="Hanken Grotesk"/>
                <a:cs typeface="Hanken Grotesk"/>
                <a:sym typeface="Hanken Grotesk"/>
              </a:rPr>
              <a:t>, </a:t>
            </a:r>
            <a:r>
              <a:rPr lang="en" sz="1100" b="1">
                <a:solidFill>
                  <a:schemeClr val="dk1"/>
                </a:solidFill>
                <a:latin typeface="Fira Code"/>
                <a:ea typeface="Fira Code"/>
                <a:cs typeface="Fira Code"/>
                <a:sym typeface="Fira Code"/>
              </a:rPr>
              <a:t>osu_allreduce</a:t>
            </a:r>
            <a:r>
              <a:rPr lang="en" sz="1100">
                <a:solidFill>
                  <a:schemeClr val="dk1"/>
                </a:solidFill>
                <a:latin typeface="Hanken Grotesk"/>
                <a:ea typeface="Hanken Grotesk"/>
                <a:cs typeface="Hanken Grotesk"/>
                <a:sym typeface="Hanken Grotesk"/>
              </a:rPr>
              <a:t>, </a:t>
            </a:r>
            <a:r>
              <a:rPr lang="en" sz="1100" b="1">
                <a:solidFill>
                  <a:schemeClr val="dk1"/>
                </a:solidFill>
                <a:latin typeface="Fira Code"/>
                <a:ea typeface="Fira Code"/>
                <a:cs typeface="Fira Code"/>
                <a:sym typeface="Fira Code"/>
              </a:rPr>
              <a:t>osu_barrier</a:t>
            </a:r>
            <a:r>
              <a:rPr lang="en" sz="1100">
                <a:solidFill>
                  <a:schemeClr val="dk1"/>
                </a:solidFill>
                <a:latin typeface="Hanken Grotesk"/>
                <a:ea typeface="Hanken Grotesk"/>
                <a:cs typeface="Hanken Grotesk"/>
                <a:sym typeface="Hanken Grotesk"/>
              </a:rPr>
              <a:t>, </a:t>
            </a:r>
            <a:r>
              <a:rPr lang="en" sz="1100" b="1">
                <a:solidFill>
                  <a:schemeClr val="dk1"/>
                </a:solidFill>
                <a:latin typeface="Fira Code"/>
                <a:ea typeface="Fira Code"/>
                <a:cs typeface="Fira Code"/>
                <a:sym typeface="Fira Code"/>
              </a:rPr>
              <a:t>osu_bcast</a:t>
            </a:r>
            <a:r>
              <a:rPr lang="en" sz="1100">
                <a:solidFill>
                  <a:schemeClr val="dk1"/>
                </a:solidFill>
                <a:latin typeface="Hanken Grotesk"/>
                <a:ea typeface="Hanken Grotesk"/>
                <a:cs typeface="Hanken Grotesk"/>
                <a:sym typeface="Hanken Grotesk"/>
              </a:rPr>
              <a:t>, </a:t>
            </a:r>
            <a:r>
              <a:rPr lang="en" sz="1100" b="1">
                <a:solidFill>
                  <a:schemeClr val="dk1"/>
                </a:solidFill>
                <a:latin typeface="Fira Code"/>
                <a:ea typeface="Fira Code"/>
                <a:cs typeface="Fira Code"/>
                <a:sym typeface="Fira Code"/>
              </a:rPr>
              <a:t>osu_gather</a:t>
            </a:r>
            <a:r>
              <a:rPr lang="en" sz="1100">
                <a:solidFill>
                  <a:schemeClr val="dk1"/>
                </a:solidFill>
                <a:latin typeface="Hanken Grotesk"/>
                <a:ea typeface="Hanken Grotesk"/>
                <a:cs typeface="Hanken Grotesk"/>
                <a:sym typeface="Hanken Grotesk"/>
              </a:rPr>
              <a:t>, </a:t>
            </a:r>
            <a:r>
              <a:rPr lang="en" sz="1100" b="1">
                <a:solidFill>
                  <a:schemeClr val="dk1"/>
                </a:solidFill>
                <a:latin typeface="Fira Code"/>
                <a:ea typeface="Fira Code"/>
                <a:cs typeface="Fira Code"/>
                <a:sym typeface="Fira Code"/>
              </a:rPr>
              <a:t>osu_gatherv</a:t>
            </a:r>
            <a:r>
              <a:rPr lang="en" sz="1100">
                <a:solidFill>
                  <a:schemeClr val="dk1"/>
                </a:solidFill>
                <a:latin typeface="Hanken Grotesk"/>
                <a:ea typeface="Hanken Grotesk"/>
                <a:cs typeface="Hanken Grotesk"/>
                <a:sym typeface="Hanken Grotesk"/>
              </a:rPr>
              <a:t>, </a:t>
            </a:r>
            <a:r>
              <a:rPr lang="en" sz="1100" b="1">
                <a:solidFill>
                  <a:schemeClr val="dk1"/>
                </a:solidFill>
                <a:latin typeface="Fira Code"/>
                <a:ea typeface="Fira Code"/>
                <a:cs typeface="Fira Code"/>
                <a:sym typeface="Fira Code"/>
              </a:rPr>
              <a:t>osu_reduce</a:t>
            </a:r>
            <a:r>
              <a:rPr lang="en" sz="1100">
                <a:solidFill>
                  <a:schemeClr val="dk1"/>
                </a:solidFill>
                <a:latin typeface="Hanken Grotesk"/>
                <a:ea typeface="Hanken Grotesk"/>
                <a:cs typeface="Hanken Grotesk"/>
                <a:sym typeface="Hanken Grotesk"/>
              </a:rPr>
              <a:t>, </a:t>
            </a:r>
            <a:r>
              <a:rPr lang="en" sz="1100" b="1">
                <a:solidFill>
                  <a:schemeClr val="dk1"/>
                </a:solidFill>
                <a:latin typeface="Fira Code"/>
                <a:ea typeface="Fira Code"/>
                <a:cs typeface="Fira Code"/>
                <a:sym typeface="Fira Code"/>
              </a:rPr>
              <a:t>osu_reduce_scatter</a:t>
            </a:r>
            <a:r>
              <a:rPr lang="en" sz="1100">
                <a:solidFill>
                  <a:schemeClr val="dk1"/>
                </a:solidFill>
                <a:latin typeface="Hanken Grotesk"/>
                <a:ea typeface="Hanken Grotesk"/>
                <a:cs typeface="Hanken Grotesk"/>
                <a:sym typeface="Hanken Grotesk"/>
              </a:rPr>
              <a:t>, </a:t>
            </a:r>
            <a:r>
              <a:rPr lang="en" sz="1100" b="1">
                <a:solidFill>
                  <a:schemeClr val="dk1"/>
                </a:solidFill>
                <a:latin typeface="Fira Code"/>
                <a:ea typeface="Fira Code"/>
                <a:cs typeface="Fira Code"/>
                <a:sym typeface="Fira Code"/>
              </a:rPr>
              <a:t>osu_scatter</a:t>
            </a:r>
            <a:r>
              <a:rPr lang="en" sz="1100">
                <a:solidFill>
                  <a:schemeClr val="dk1"/>
                </a:solidFill>
                <a:latin typeface="Hanken Grotesk"/>
                <a:ea typeface="Hanken Grotesk"/>
                <a:cs typeface="Hanken Grotesk"/>
                <a:sym typeface="Hanken Grotesk"/>
              </a:rPr>
              <a:t>, and</a:t>
            </a:r>
            <a:r>
              <a:rPr lang="en" sz="1100" b="1">
                <a:solidFill>
                  <a:schemeClr val="dk1"/>
                </a:solidFill>
                <a:latin typeface="Fira Code"/>
                <a:ea typeface="Fira Code"/>
                <a:cs typeface="Fira Code"/>
                <a:sym typeface="Fira Code"/>
              </a:rPr>
              <a:t> osu_scatterv</a:t>
            </a:r>
            <a:r>
              <a:rPr lang="en" sz="1100">
                <a:solidFill>
                  <a:schemeClr val="dk1"/>
                </a:solidFill>
                <a:latin typeface="Hanken Grotesk"/>
                <a:ea typeface="Hanken Grotesk"/>
                <a:cs typeface="Hanken Grotesk"/>
                <a:sym typeface="Hanken Grotesk"/>
              </a:rPr>
              <a:t>.</a:t>
            </a:r>
            <a:endParaRPr sz="1100">
              <a:solidFill>
                <a:schemeClr val="dk1"/>
              </a:solidFill>
              <a:latin typeface="Hanken Grotesk"/>
              <a:ea typeface="Hanken Grotesk"/>
              <a:cs typeface="Hanken Grotesk"/>
              <a:sym typeface="Hanken Grotesk"/>
            </a:endParaRPr>
          </a:p>
          <a:p>
            <a:pPr marL="457200" lvl="0" indent="-304800" algn="l" rtl="0">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MPI </a:t>
            </a:r>
            <a:r>
              <a:rPr lang="en" sz="1100" b="1">
                <a:solidFill>
                  <a:srgbClr val="CC0000"/>
                </a:solidFill>
                <a:latin typeface="Fira Code"/>
                <a:ea typeface="Fira Code"/>
                <a:cs typeface="Fira Code"/>
                <a:sym typeface="Fira Code"/>
              </a:rPr>
              <a:t>allgather</a:t>
            </a:r>
            <a:r>
              <a:rPr lang="en" sz="1200">
                <a:solidFill>
                  <a:srgbClr val="CC0000"/>
                </a:solidFill>
                <a:latin typeface="Hanken Grotesk"/>
                <a:ea typeface="Hanken Grotesk"/>
                <a:cs typeface="Hanken Grotesk"/>
                <a:sym typeface="Hanken Grotesk"/>
              </a:rPr>
              <a:t> </a:t>
            </a:r>
            <a:r>
              <a:rPr lang="en" sz="1200">
                <a:solidFill>
                  <a:schemeClr val="dk1"/>
                </a:solidFill>
                <a:latin typeface="Hanken Grotesk"/>
                <a:ea typeface="Hanken Grotesk"/>
                <a:cs typeface="Hanken Grotesk"/>
                <a:sym typeface="Hanken Grotesk"/>
              </a:rPr>
              <a:t>and</a:t>
            </a:r>
            <a:r>
              <a:rPr lang="en" sz="1100">
                <a:solidFill>
                  <a:schemeClr val="dk1"/>
                </a:solidFill>
                <a:latin typeface="Hanken Grotesk"/>
                <a:ea typeface="Hanken Grotesk"/>
                <a:cs typeface="Hanken Grotesk"/>
                <a:sym typeface="Hanken Grotesk"/>
              </a:rPr>
              <a:t> </a:t>
            </a:r>
            <a:r>
              <a:rPr lang="en" sz="1100" b="1">
                <a:solidFill>
                  <a:srgbClr val="CC0000"/>
                </a:solidFill>
                <a:latin typeface="Fira Code"/>
                <a:ea typeface="Fira Code"/>
                <a:cs typeface="Fira Code"/>
                <a:sym typeface="Fira Code"/>
              </a:rPr>
              <a:t>allgatherv</a:t>
            </a:r>
            <a:r>
              <a:rPr lang="en" sz="1200">
                <a:solidFill>
                  <a:srgbClr val="CC0000"/>
                </a:solidFill>
                <a:latin typeface="Hanken Grotesk"/>
                <a:ea typeface="Hanken Grotesk"/>
                <a:cs typeface="Hanken Grotesk"/>
                <a:sym typeface="Hanken Grotesk"/>
              </a:rPr>
              <a:t> </a:t>
            </a:r>
            <a:r>
              <a:rPr lang="en" sz="1200">
                <a:solidFill>
                  <a:schemeClr val="dk1"/>
                </a:solidFill>
                <a:latin typeface="Hanken Grotesk"/>
                <a:ea typeface="Hanken Grotesk"/>
                <a:cs typeface="Hanken Grotesk"/>
                <a:sym typeface="Hanken Grotesk"/>
              </a:rPr>
              <a:t>operations face three scaling limits: </a:t>
            </a:r>
            <a:endParaRPr sz="12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r>
              <a:rPr lang="en" sz="1200">
                <a:solidFill>
                  <a:schemeClr val="dk1"/>
                </a:solidFill>
                <a:latin typeface="Hanken Grotesk"/>
                <a:ea typeface="Hanken Grotesk"/>
                <a:cs typeface="Hanken Grotesk"/>
                <a:sym typeface="Hanken Grotesk"/>
              </a:rPr>
              <a:t>small word injection limit (the rate of small message injection), injection bandwidth limit (the maximum data transfer rate), and network bisection limit (the maximum throughput the network can handle when evenly split).</a:t>
            </a:r>
            <a:endParaRPr sz="1200">
              <a:solidFill>
                <a:schemeClr val="dk1"/>
              </a:solidFill>
              <a:latin typeface="Hanken Grotesk"/>
              <a:ea typeface="Hanken Grotesk"/>
              <a:cs typeface="Hanken Grotesk"/>
              <a:sym typeface="Hanken Grotesk"/>
            </a:endParaRPr>
          </a:p>
          <a:p>
            <a:pPr marL="457200" lvl="0" indent="-304800" algn="l" rtl="0">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These limits cause congestion and decreased performance as messages </a:t>
            </a:r>
            <a:endParaRPr sz="1200">
              <a:solidFill>
                <a:schemeClr val="dk1"/>
              </a:solidFill>
              <a:latin typeface="Hanken Grotesk"/>
              <a:ea typeface="Hanken Grotesk"/>
              <a:cs typeface="Hanken Grotesk"/>
              <a:sym typeface="Hanken Grotesk"/>
            </a:endParaRPr>
          </a:p>
          <a:p>
            <a:pPr marL="457200" lvl="0" indent="0" algn="l" rtl="0">
              <a:spcBef>
                <a:spcPts val="0"/>
              </a:spcBef>
              <a:spcAft>
                <a:spcPts val="0"/>
              </a:spcAft>
              <a:buNone/>
            </a:pPr>
            <a:r>
              <a:rPr lang="en" sz="1200">
                <a:solidFill>
                  <a:schemeClr val="dk1"/>
                </a:solidFill>
                <a:latin typeface="Hanken Grotesk"/>
                <a:ea typeface="Hanken Grotesk"/>
                <a:cs typeface="Hanken Grotesk"/>
                <a:sym typeface="Hanken Grotesk"/>
              </a:rPr>
              <a:t>and core counts increase.</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theme/theme1.xml><?xml version="1.0" encoding="utf-8"?>
<a:theme xmlns:a="http://schemas.openxmlformats.org/drawingml/2006/main" name="Elegant Black &amp; White Thesis Defense by Slidesgo">
  <a:themeElements>
    <a:clrScheme name="Simple Light">
      <a:dk1>
        <a:srgbClr val="333333"/>
      </a:dk1>
      <a:lt1>
        <a:srgbClr val="FDFDFD"/>
      </a:lt1>
      <a:dk2>
        <a:srgbClr val="E8E7E7"/>
      </a:dk2>
      <a:lt2>
        <a:srgbClr val="B2B2B2"/>
      </a:lt2>
      <a:accent1>
        <a:srgbClr val="777777"/>
      </a:accent1>
      <a:accent2>
        <a:srgbClr val="FFFFFF"/>
      </a:accent2>
      <a:accent3>
        <a:srgbClr val="FFFFFF"/>
      </a:accent3>
      <a:accent4>
        <a:srgbClr val="FFFFFF"/>
      </a:accent4>
      <a:accent5>
        <a:srgbClr val="FFFFFF"/>
      </a:accent5>
      <a:accent6>
        <a:srgbClr val="FFFFFF"/>
      </a:accent6>
      <a:hlink>
        <a:srgbClr val="33333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2990</Words>
  <Application>Microsoft Office PowerPoint</Application>
  <PresentationFormat>On-screen Show (16:9)</PresentationFormat>
  <Paragraphs>277</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Figtree Black</vt:lpstr>
      <vt:lpstr>Lobster</vt:lpstr>
      <vt:lpstr>Arial</vt:lpstr>
      <vt:lpstr>Hanken Grotesk</vt:lpstr>
      <vt:lpstr>Nunito Light</vt:lpstr>
      <vt:lpstr>Lato</vt:lpstr>
      <vt:lpstr>Fira Code</vt:lpstr>
      <vt:lpstr>Elegant Black &amp; White Thesis Defense by Slidesgo</vt:lpstr>
      <vt:lpstr>Evaluating MPI Performance and  Scalability in Supercomputing Environments</vt:lpstr>
      <vt:lpstr>Table of contents</vt:lpstr>
      <vt:lpstr>Introduction</vt:lpstr>
      <vt:lpstr>Introduction</vt:lpstr>
      <vt:lpstr>Introduction</vt:lpstr>
      <vt:lpstr>Systems and Architecture</vt:lpstr>
      <vt:lpstr>Systems and Architecture</vt:lpstr>
      <vt:lpstr>Systems and Architecture</vt:lpstr>
      <vt:lpstr>Benchmarking</vt:lpstr>
      <vt:lpstr>Benchmarking</vt:lpstr>
      <vt:lpstr>Setup and Build</vt:lpstr>
      <vt:lpstr>Setup and Build</vt:lpstr>
      <vt:lpstr>Results</vt:lpstr>
      <vt:lpstr>Conclusions</vt:lpstr>
      <vt:lpstr>Conclusions</vt:lpstr>
      <vt:lpstr>Conclusions</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Evaluating MPI Performance and  Scalability in Supercomputing Environments</dc:title>
  <cp:lastModifiedBy>Newton, Morgan O. (GSFC-6062)[Intern]</cp:lastModifiedBy>
  <cp:revision>1</cp:revision>
  <dcterms:modified xsi:type="dcterms:W3CDTF">2024-08-07T23:06:51Z</dcterms:modified>
</cp:coreProperties>
</file>